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8" r:id="rId1"/>
    <p:sldMasterId id="2147483956" r:id="rId2"/>
  </p:sldMasterIdLst>
  <p:notesMasterIdLst>
    <p:notesMasterId r:id="rId115"/>
  </p:notesMasterIdLst>
  <p:sldIdLst>
    <p:sldId id="400" r:id="rId3"/>
    <p:sldId id="467" r:id="rId4"/>
    <p:sldId id="408" r:id="rId5"/>
    <p:sldId id="468" r:id="rId6"/>
    <p:sldId id="456" r:id="rId7"/>
    <p:sldId id="454" r:id="rId8"/>
    <p:sldId id="432" r:id="rId9"/>
    <p:sldId id="463" r:id="rId10"/>
    <p:sldId id="401" r:id="rId11"/>
    <p:sldId id="402" r:id="rId12"/>
    <p:sldId id="403" r:id="rId13"/>
    <p:sldId id="404" r:id="rId14"/>
    <p:sldId id="407" r:id="rId15"/>
    <p:sldId id="445" r:id="rId16"/>
    <p:sldId id="409" r:id="rId17"/>
    <p:sldId id="422" r:id="rId18"/>
    <p:sldId id="423" r:id="rId19"/>
    <p:sldId id="412" r:id="rId20"/>
    <p:sldId id="414" r:id="rId21"/>
    <p:sldId id="416" r:id="rId22"/>
    <p:sldId id="420" r:id="rId23"/>
    <p:sldId id="370" r:id="rId24"/>
    <p:sldId id="458" r:id="rId25"/>
    <p:sldId id="381" r:id="rId26"/>
    <p:sldId id="382" r:id="rId27"/>
    <p:sldId id="383" r:id="rId28"/>
    <p:sldId id="447" r:id="rId29"/>
    <p:sldId id="448" r:id="rId30"/>
    <p:sldId id="449" r:id="rId31"/>
    <p:sldId id="450" r:id="rId32"/>
    <p:sldId id="451" r:id="rId33"/>
    <p:sldId id="452" r:id="rId34"/>
    <p:sldId id="428" r:id="rId35"/>
    <p:sldId id="429" r:id="rId36"/>
    <p:sldId id="430" r:id="rId37"/>
    <p:sldId id="431" r:id="rId38"/>
    <p:sldId id="368" r:id="rId39"/>
    <p:sldId id="369" r:id="rId40"/>
    <p:sldId id="434" r:id="rId41"/>
    <p:sldId id="384" r:id="rId42"/>
    <p:sldId id="433" r:id="rId43"/>
    <p:sldId id="436" r:id="rId44"/>
    <p:sldId id="437" r:id="rId45"/>
    <p:sldId id="438" r:id="rId46"/>
    <p:sldId id="439" r:id="rId47"/>
    <p:sldId id="318" r:id="rId48"/>
    <p:sldId id="337" r:id="rId49"/>
    <p:sldId id="466" r:id="rId50"/>
    <p:sldId id="364" r:id="rId51"/>
    <p:sldId id="465" r:id="rId52"/>
    <p:sldId id="464" r:id="rId53"/>
    <p:sldId id="457" r:id="rId54"/>
    <p:sldId id="325" r:id="rId55"/>
    <p:sldId id="326" r:id="rId56"/>
    <p:sldId id="385" r:id="rId57"/>
    <p:sldId id="371" r:id="rId58"/>
    <p:sldId id="284" r:id="rId59"/>
    <p:sldId id="324" r:id="rId60"/>
    <p:sldId id="340" r:id="rId61"/>
    <p:sldId id="310" r:id="rId62"/>
    <p:sldId id="386" r:id="rId63"/>
    <p:sldId id="372" r:id="rId64"/>
    <p:sldId id="343" r:id="rId65"/>
    <p:sldId id="342" r:id="rId66"/>
    <p:sldId id="387" r:id="rId67"/>
    <p:sldId id="349" r:id="rId68"/>
    <p:sldId id="344" r:id="rId69"/>
    <p:sldId id="459" r:id="rId70"/>
    <p:sldId id="460" r:id="rId71"/>
    <p:sldId id="440" r:id="rId72"/>
    <p:sldId id="299" r:id="rId73"/>
    <p:sldId id="300" r:id="rId74"/>
    <p:sldId id="301" r:id="rId75"/>
    <p:sldId id="373" r:id="rId76"/>
    <p:sldId id="365" r:id="rId77"/>
    <p:sldId id="405" r:id="rId78"/>
    <p:sldId id="461" r:id="rId79"/>
    <p:sldId id="406" r:id="rId80"/>
    <p:sldId id="314" r:id="rId81"/>
    <p:sldId id="268" r:id="rId82"/>
    <p:sldId id="389" r:id="rId83"/>
    <p:sldId id="446" r:id="rId84"/>
    <p:sldId id="346" r:id="rId85"/>
    <p:sldId id="390" r:id="rId86"/>
    <p:sldId id="352" r:id="rId87"/>
    <p:sldId id="391" r:id="rId88"/>
    <p:sldId id="397" r:id="rId89"/>
    <p:sldId id="354" r:id="rId90"/>
    <p:sldId id="304" r:id="rId91"/>
    <p:sldId id="356" r:id="rId92"/>
    <p:sldId id="355" r:id="rId93"/>
    <p:sldId id="392" r:id="rId94"/>
    <p:sldId id="297" r:id="rId95"/>
    <p:sldId id="393" r:id="rId96"/>
    <p:sldId id="345" r:id="rId97"/>
    <p:sldId id="270" r:id="rId98"/>
    <p:sldId id="271" r:id="rId99"/>
    <p:sldId id="303" r:id="rId100"/>
    <p:sldId id="272" r:id="rId101"/>
    <p:sldId id="273" r:id="rId102"/>
    <p:sldId id="362" r:id="rId103"/>
    <p:sldId id="363" r:id="rId104"/>
    <p:sldId id="286" r:id="rId105"/>
    <p:sldId id="341" r:id="rId106"/>
    <p:sldId id="394" r:id="rId107"/>
    <p:sldId id="375" r:id="rId108"/>
    <p:sldId id="358" r:id="rId109"/>
    <p:sldId id="357" r:id="rId110"/>
    <p:sldId id="374" r:id="rId111"/>
    <p:sldId id="441" r:id="rId112"/>
    <p:sldId id="427" r:id="rId113"/>
    <p:sldId id="435" r:id="rId114"/>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p:scale>
          <a:sx n="76" d="100"/>
          <a:sy n="76" d="100"/>
        </p:scale>
        <p:origin x="-210" y="-162"/>
      </p:cViewPr>
      <p:guideLst>
        <p:guide orient="horz" pos="2160"/>
        <p:guide pos="3840"/>
      </p:guideLst>
    </p:cSldViewPr>
  </p:slideViewPr>
  <p:notesTextViewPr>
    <p:cViewPr>
      <p:scale>
        <a:sx n="200" d="100"/>
        <a:sy n="200" d="100"/>
      </p:scale>
      <p:origin x="0" y="0"/>
    </p:cViewPr>
  </p:notesTextViewPr>
  <p:sorterViewPr>
    <p:cViewPr>
      <p:scale>
        <a:sx n="100" d="100"/>
        <a:sy n="100" d="100"/>
      </p:scale>
      <p:origin x="0" y="-667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8481072-53E5-4265-A3E8-082FF101BBE9}" type="datetimeFigureOut">
              <a:rPr lang="en-US"/>
              <a:pPr>
                <a:defRPr/>
              </a:pPr>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5A7A9F9-CBAA-414E-B6BE-5D79AA6EC8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rt.com/news/401731-ai-rule-world-putin/" TargetMode="External"/><Relationship Id="rId2" Type="http://schemas.openxmlformats.org/officeDocument/2006/relationships/slide" Target="../slides/slide104.xml"/><Relationship Id="rId1" Type="http://schemas.openxmlformats.org/officeDocument/2006/relationships/notesMaster" Target="../notesMasters/notesMaster1.xml"/><Relationship Id="rId4" Type="http://schemas.openxmlformats.org/officeDocument/2006/relationships/hyperlink" Target="https://www.cnbc.com/2017/08/25/why-elon-musk-might-be-right-about-his-artificial-intelligence-warnings.html"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000" smtClean="0"/>
              <a:t>Struggled with this teaching mostly due to 1 Timothy 6:20 – not saying that we should not defend the faith but rather do not get caught up in (believing) that just because something is addressed as ‘science/philosophy’ do not assume that it is. Going to the heart, going through the mind.</a:t>
            </a:r>
          </a:p>
          <a:p>
            <a:pPr>
              <a:spcBef>
                <a:spcPct val="0"/>
              </a:spcBef>
            </a:pPr>
            <a:r>
              <a:rPr lang="en-US" sz="1000" smtClean="0"/>
              <a:t>Up until the generation of the 60’s it was not ‘cool’ to be an atheist. They have been out of the closet since the 60’s and are now teaching our children and grandchildren that there simply is no God, no need to explain the universe by using God and man can fulfil his own destiny.</a:t>
            </a:r>
          </a:p>
          <a:p>
            <a:pPr>
              <a:spcBef>
                <a:spcPct val="0"/>
              </a:spcBef>
            </a:pPr>
            <a:r>
              <a:rPr lang="en-US" sz="1000" smtClean="0"/>
              <a:t>Most surveys concerning the fastest growing religions in the world will have Islam and Christianity at the top. I want you to leave this message at the end knowing that you know that God not only exists but indeed does love the world. Talk about God governing the universe by wisdom (knowledge over time) and not justice/good – well that does not seem right to me? </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D6120B-C931-485D-AF00-1D1834391FEA}" type="slidenum">
              <a:rPr lang="en-US">
                <a:solidFill>
                  <a:srgbClr val="000000"/>
                </a:solidFill>
              </a:rPr>
              <a:pPr fontAlgn="base">
                <a:spcBef>
                  <a:spcPct val="0"/>
                </a:spcBef>
                <a:spcAft>
                  <a:spcPct val="0"/>
                </a:spcAft>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Most of the you tube videos ‘proving’ that God does not exist go unchallenged and many viewers assume argumentum ad ignoratio</a:t>
            </a:r>
          </a:p>
          <a:p>
            <a:pPr>
              <a:spcBef>
                <a:spcPct val="0"/>
              </a:spcBef>
            </a:pPr>
            <a:r>
              <a:rPr lang="en-US" smtClean="0"/>
              <a:t>We have death sentences in America and NOT the death penalty. This is why murder rates are not significantly different when the death ‘sentence’ is our law.</a:t>
            </a:r>
          </a:p>
          <a:p>
            <a:pPr>
              <a:spcBef>
                <a:spcPct val="0"/>
              </a:spcBef>
            </a:pPr>
            <a:r>
              <a:rPr lang="en-US" smtClean="0"/>
              <a:t>Also, speed of light slowing down implies it was faster 6,000 years ago. If this is true then information would have traveled much faster then as well. Healing? Sound to Father?</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10D125-590A-414C-970E-F8AEDB8ADE9C}" type="slidenum">
              <a:rPr lang="en-US">
                <a:solidFill>
                  <a:srgbClr val="000000"/>
                </a:solidFill>
              </a:rPr>
              <a:pPr fontAlgn="base">
                <a:spcBef>
                  <a:spcPct val="0"/>
                </a:spcBef>
                <a:spcAft>
                  <a:spcPct val="0"/>
                </a:spcAft>
              </a:pPr>
              <a:t>21</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Testimonies in foreign countries, children of parents who sent them to college, my experience with youth camps and the scriptures warn us as well</a:t>
            </a:r>
          </a:p>
          <a:p>
            <a:pPr>
              <a:spcBef>
                <a:spcPct val="0"/>
              </a:spcBef>
            </a:pPr>
            <a:r>
              <a:rPr lang="en-US" smtClean="0"/>
              <a:t>2 Thess 2:3, Mt 24:4-6, Jude 24., 1 Cor 6:9, Eph 5:6</a:t>
            </a: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C820E2-1DFB-4906-928C-224853B70DE9}" type="slidenum">
              <a:rPr lang="en-US"/>
              <a:pPr fontAlgn="base">
                <a:spcBef>
                  <a:spcPct val="0"/>
                </a:spcBef>
                <a:spcAft>
                  <a:spcPct val="0"/>
                </a:spcAft>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http://www.npr.org/2013/01/15/169342349/more-young-people-are-moving-away-from-religion-but-why</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60AE6A-03BF-4A1A-A6CE-A09938E0181A}" type="slidenum">
              <a:rPr lang="en-US"/>
              <a:pPr fontAlgn="base">
                <a:spcBef>
                  <a:spcPct val="0"/>
                </a:spcBef>
                <a:spcAft>
                  <a:spcPct val="0"/>
                </a:spcAft>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78850"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mtClean="0"/>
              <a:t>Beguiled – nasha’ (hiphil, causative) – Strong’s – lead astray, delude, seduce / Hirsch – to deceive / Kleins – to deceive / Dict of Classical Hebrew – to deceive</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2717D3-6CEC-4074-A49D-20904DBCDBB6}" type="slidenum">
              <a:rPr lang="en-US">
                <a:solidFill>
                  <a:srgbClr val="000000"/>
                </a:solidFill>
                <a:cs typeface="Arial" charset="0"/>
              </a:rPr>
              <a:pPr fontAlgn="base">
                <a:spcBef>
                  <a:spcPct val="0"/>
                </a:spcBef>
                <a:spcAft>
                  <a:spcPct val="0"/>
                </a:spcAft>
              </a:pPr>
              <a:t>27</a:t>
            </a:fld>
            <a:endParaRPr lang="en-US">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80898"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mtClean="0"/>
              <a:t>To not stray to the right or left i.e. the shortest distance between two points – common sense what is logical or natural. Commons sense or human reason</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6482AC-4756-4FBA-B450-1D1870847108}" type="slidenum">
              <a:rPr lang="en-US">
                <a:solidFill>
                  <a:srgbClr val="000000"/>
                </a:solidFill>
                <a:cs typeface="Arial" charset="0"/>
              </a:rPr>
              <a:pPr fontAlgn="base">
                <a:spcBef>
                  <a:spcPct val="0"/>
                </a:spcBef>
                <a:spcAft>
                  <a:spcPct val="0"/>
                </a:spcAft>
              </a:pPr>
              <a:t>28</a:t>
            </a:fld>
            <a:endParaRPr lang="en-US">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82946"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mtClean="0"/>
              <a:t>Our government/culture, aided by political correctness, has shifted from uprightness (common sense) to intolerant elites validated by state approved institutional paperwork (Harvard, Yale, Princeton etc). Observation has been replaced with complex math and unobservable theories (Evolution, general and special, relativity, superstring, singularity, big bang etc)</a:t>
            </a:r>
          </a:p>
          <a:p>
            <a:pPr>
              <a:spcBef>
                <a:spcPct val="0"/>
              </a:spcBef>
            </a:pPr>
            <a:r>
              <a:rPr lang="en-US" altLang="en-US" smtClean="0"/>
              <a:t>Farmers – 1920 31 million farms – 37% national revenue 2012 – less than 2 millions farms and less than 1% revenue</a:t>
            </a: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7A43D1-4450-4BBC-99CA-C57845362C1A}" type="slidenum">
              <a:rPr lang="en-US">
                <a:solidFill>
                  <a:srgbClr val="000000"/>
                </a:solidFill>
                <a:cs typeface="Arial" charset="0"/>
              </a:rPr>
              <a:pPr fontAlgn="base">
                <a:spcBef>
                  <a:spcPct val="0"/>
                </a:spcBef>
                <a:spcAft>
                  <a:spcPct val="0"/>
                </a:spcAft>
              </a:pPr>
              <a:t>29</a:t>
            </a:fld>
            <a:endParaRPr lang="en-US">
              <a:solidFill>
                <a:srgbClr val="000000"/>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84994"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mtClean="0"/>
              <a:t>What answers would you get if you asked our current generation who their heroes were or who they admired – mostly sports figures, musical stars and movie stars</a:t>
            </a:r>
          </a:p>
          <a:p>
            <a:pPr>
              <a:spcBef>
                <a:spcPct val="0"/>
              </a:spcBef>
            </a:pPr>
            <a:r>
              <a:rPr lang="en-US" altLang="en-US" smtClean="0"/>
              <a:t>Luce – author, ambassador to Italy</a:t>
            </a:r>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F6E3D-493D-4B01-B755-8C494F097B3B}" type="slidenum">
              <a:rPr lang="en-US">
                <a:solidFill>
                  <a:srgbClr val="000000"/>
                </a:solidFill>
                <a:cs typeface="Arial" charset="0"/>
              </a:rPr>
              <a:pPr fontAlgn="base">
                <a:spcBef>
                  <a:spcPct val="0"/>
                </a:spcBef>
                <a:spcAft>
                  <a:spcPct val="0"/>
                </a:spcAft>
              </a:pPr>
              <a:t>30</a:t>
            </a:fld>
            <a:endParaRPr lang="en-US">
              <a:solidFill>
                <a:srgbClr val="000000"/>
              </a:solidFil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 name="Notes Placeholder 2">
            <a:extLst>
              <a:ext uri="{FF2B5EF4-FFF2-40B4-BE49-F238E27FC236}"/>
            </a:extLst>
          </p:cNvPr>
          <p:cNvSpPr>
            <a:spLocks noGrp="1"/>
          </p:cNvSpPr>
          <p:nvPr>
            <p:ph type="body" idx="1"/>
          </p:nvPr>
        </p:nvSpPr>
        <p:spPr/>
        <p:txBody>
          <a:bodyPr/>
          <a:lstStyle/>
          <a:p>
            <a:pPr fontAlgn="auto">
              <a:spcBef>
                <a:spcPts val="0"/>
              </a:spcBef>
              <a:spcAft>
                <a:spcPts val="0"/>
              </a:spcAft>
              <a:defRPr/>
            </a:pPr>
            <a:endParaRPr lang="en-US" dirty="0"/>
          </a:p>
          <a:p>
            <a:pPr marL="228600" indent="-228600" fontAlgn="auto">
              <a:spcBef>
                <a:spcPts val="0"/>
              </a:spcBef>
              <a:spcAft>
                <a:spcPts val="0"/>
              </a:spcAft>
              <a:buFontTx/>
              <a:buAutoNum type="arabicPeriod"/>
              <a:defRPr/>
            </a:pPr>
            <a:endParaRPr lang="en-US" dirty="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AA64AB-2940-4BC4-B919-E5CE0C8663EA}" type="slidenum">
              <a:rPr lang="en-US">
                <a:solidFill>
                  <a:srgbClr val="000000"/>
                </a:solidFill>
                <a:cs typeface="Arial" charset="0"/>
              </a:rPr>
              <a:pPr fontAlgn="base">
                <a:spcBef>
                  <a:spcPct val="0"/>
                </a:spcBef>
                <a:spcAft>
                  <a:spcPct val="0"/>
                </a:spcAft>
              </a:pPr>
              <a:t>31</a:t>
            </a:fld>
            <a:endParaRPr lang="en-US">
              <a:solidFill>
                <a:srgbClr val="000000"/>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Man redefines religion to be the organized institutions (promoting God) recognized by the culture. But originally it was used to express someone who was bound by a system</a:t>
            </a: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F80D69-1F61-4E02-BBBE-C3959A077B82}" type="slidenum">
              <a:rPr lang="en-US"/>
              <a:pPr fontAlgn="base">
                <a:spcBef>
                  <a:spcPct val="0"/>
                </a:spcBef>
                <a:spcAft>
                  <a:spcPct val="0"/>
                </a:spcAft>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CD ONE</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2E4A35-84AA-4857-B5A4-41ADA39296F1}" type="slidenum">
              <a:rPr lang="en-US"/>
              <a:pPr fontAlgn="base">
                <a:spcBef>
                  <a:spcPct val="0"/>
                </a:spcBef>
                <a:spcAft>
                  <a:spcPct val="0"/>
                </a:spcAft>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Used to be ‘You don’t believe in God?’ and now it is ‘You believe in God?’</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A335C9-7948-4B95-9057-A7DEBAB922C4}" type="slidenum">
              <a:rPr lang="en-US">
                <a:solidFill>
                  <a:srgbClr val="000000"/>
                </a:solidFill>
              </a:rPr>
              <a:pPr fontAlgn="base">
                <a:spcBef>
                  <a:spcPct val="0"/>
                </a:spcBef>
                <a:spcAft>
                  <a:spcPct val="0"/>
                </a:spcAft>
              </a:pPr>
              <a:t>3</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kinds of statements from politicians, actors and dominantly people in the entertainment industry stating things like climate change and evolution are scientific facts. So religious people are denying the facts. </a:t>
            </a:r>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D9651A-21C0-454B-9C2A-BC23FC3593CB}" type="slidenum">
              <a:rPr lang="en-US"/>
              <a:pPr fontAlgn="base">
                <a:spcBef>
                  <a:spcPct val="0"/>
                </a:spcBef>
                <a:spcAft>
                  <a:spcPct val="0"/>
                </a:spcAft>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http://www.nas.edu/evolution/TheoryOrFact.html – they just admitted that they are not ‘observing’ or ‘measuring’ evolution! </a:t>
            </a:r>
          </a:p>
          <a:p>
            <a:pPr>
              <a:spcBef>
                <a:spcPct val="0"/>
              </a:spcBef>
            </a:pPr>
            <a:endParaRPr lang="en-US" smtClean="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A3686-251D-4052-BE42-C801B3375CD7}" type="slidenum">
              <a:rPr lang="en-US"/>
              <a:pPr fontAlgn="base">
                <a:spcBef>
                  <a:spcPct val="0"/>
                </a:spcBef>
                <a:spcAft>
                  <a:spcPct val="0"/>
                </a:spcAft>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https://ncse.com/library-resource/definitions-fact-theory-law-scientific-work</a:t>
            </a:r>
          </a:p>
          <a:p>
            <a:pPr>
              <a:spcBef>
                <a:spcPct val="0"/>
              </a:spcBef>
            </a:pPr>
            <a:r>
              <a:rPr lang="en-US" smtClean="0"/>
              <a:t>Fact-nothing is faster than the speed of light – but, A subatomic particle is challenging the very core of modern physics, after scientists recorded it travelling faster than the speed of light.</a:t>
            </a:r>
          </a:p>
          <a:p>
            <a:pPr>
              <a:spcBef>
                <a:spcPct val="0"/>
              </a:spcBef>
            </a:pPr>
            <a:r>
              <a:rPr lang="en-US" smtClean="0"/>
              <a:t>According to Albert Einstein's special theory of relativity, which spawned the E=MC2 equation, light is the last word in speed, but neutrinos have now been recorded travelling even faster.</a:t>
            </a:r>
          </a:p>
          <a:p>
            <a:pPr>
              <a:spcBef>
                <a:spcPct val="0"/>
              </a:spcBef>
            </a:pPr>
            <a:r>
              <a:rPr lang="en-US" smtClean="0"/>
              <a:t>In the Opera experiment, carried out more than 15,000 times over three years, the muon neutrinos – fired in a beam 454 miles between the Cern facility in Geneva to Gran Sasso in Italy – arrived a few billionths of a second quicker than light. The gap was tiny, but its significance is potentially so huge that physicists are struggling to come to terms with its implication - https://www.independent.co.uk/news/science/scientists-break-speed-of-light-ndash-and-einsteins-laws-of-physics-2359568.html</a:t>
            </a:r>
          </a:p>
          <a:p>
            <a:pPr>
              <a:spcBef>
                <a:spcPct val="0"/>
              </a:spcBef>
            </a:pPr>
            <a:endParaRPr lang="en-US" smtClean="0"/>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815FF9-A2EF-41E8-AEB0-730C51F8ADC0}" type="slidenum">
              <a:rPr lang="en-US"/>
              <a:pPr fontAlgn="base">
                <a:spcBef>
                  <a:spcPct val="0"/>
                </a:spcBef>
                <a:spcAft>
                  <a:spcPct val="0"/>
                </a:spcAft>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question then is ‘What is Truth’ – because science and scientific facts can change and have changed. </a:t>
            </a:r>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2B63D5-76D1-4967-A64E-0C68E4E15C97}" type="slidenum">
              <a:rPr lang="en-US"/>
              <a:pPr fontAlgn="base">
                <a:spcBef>
                  <a:spcPct val="0"/>
                </a:spcBef>
                <a:spcAft>
                  <a:spcPct val="0"/>
                </a:spcAft>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https://www.richarddawkins.net/2015/11/is-it-a-theory-is-it-a-law-no-its-a-fact/</a:t>
            </a:r>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22E7D2-C17F-455B-ACA7-25CAAAB4B7D8}" type="slidenum">
              <a:rPr lang="en-US"/>
              <a:pPr fontAlgn="base">
                <a:spcBef>
                  <a:spcPct val="0"/>
                </a:spcBef>
                <a:spcAft>
                  <a:spcPct val="0"/>
                </a:spcAft>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smtClean="0">
                <a:solidFill>
                  <a:srgbClr val="000000"/>
                </a:solidFill>
              </a:rPr>
              <a:t>Many people are led to believe that there is a community out there called Neutraltown or Rationalville where all the untainted unbiased people live. Books or headlines like ‘a scientist looks at the creation myth’ or ‘Modern Science debunks geocentricity’</a:t>
            </a:r>
          </a:p>
          <a:p>
            <a:pPr>
              <a:spcBef>
                <a:spcPct val="0"/>
              </a:spcBef>
            </a:pPr>
            <a:endParaRPr lang="en-US" smtClean="0">
              <a:solidFill>
                <a:srgbClr val="000000"/>
              </a:solidFill>
            </a:endParaRPr>
          </a:p>
          <a:p>
            <a:pPr>
              <a:spcBef>
                <a:spcPts val="1000"/>
              </a:spcBef>
              <a:buClr>
                <a:srgbClr val="8AD0D6"/>
              </a:buClr>
              <a:buSzPct val="80000"/>
              <a:buFont typeface="Wingdings 3" pitchFamily="18" charset="2"/>
              <a:buChar char=""/>
            </a:pPr>
            <a:r>
              <a:rPr lang="en-US" smtClean="0">
                <a:solidFill>
                  <a:srgbClr val="000000"/>
                </a:solidFill>
              </a:rPr>
              <a:t>Skeptic - http://www.onenesspentecostal.com/skepticism.htm – They give the impression that they are openminded, progressive, and rational having no preconceived notions. </a:t>
            </a:r>
            <a:r>
              <a:rPr lang="en-US" sz="2000" smtClean="0">
                <a:solidFill>
                  <a:srgbClr val="FFFFFF"/>
                </a:solidFill>
                <a:latin typeface="Century Gothic" pitchFamily="34" charset="0"/>
              </a:rPr>
              <a:t>IF there is no God then everyone’s destiny is the same, so why not live the way you wish. Now an atheist will say that man can be moral without God. But who decides what is moral, and if man/matter is all that exists then if you can do something you wish without man seeing you, then why not do what you want? Where do those morals come from….matter, energy?</a:t>
            </a:r>
          </a:p>
          <a:p>
            <a:pPr>
              <a:spcBef>
                <a:spcPct val="0"/>
              </a:spcBef>
            </a:pPr>
            <a:endParaRPr lang="en-US"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AC94B9-211E-4D24-93BC-F5CF5BD9D85C}" type="slidenum">
              <a:rPr lang="en-US"/>
              <a:pPr fontAlgn="base">
                <a:spcBef>
                  <a:spcPct val="0"/>
                </a:spcBef>
                <a:spcAft>
                  <a:spcPct val="0"/>
                </a:spcAft>
              </a:pPr>
              <a:t>46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Always on the top 40 of all lists of history’s greatest intellects - https://en.wikiquote.org/wiki/Leo_Tolstoy</a:t>
            </a:r>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3B893-F330-492C-9D42-31A92A6706C1}" type="slidenum">
              <a:rPr lang="en-US"/>
              <a:pPr fontAlgn="base">
                <a:spcBef>
                  <a:spcPct val="0"/>
                </a:spcBef>
                <a:spcAft>
                  <a:spcPct val="0"/>
                </a:spcAft>
              </a:pPr>
              <a:t>47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If the origin of the universe is UNSEEN then how do you know it even occurred?</a:t>
            </a:r>
          </a:p>
          <a:p>
            <a:pPr marL="171450" indent="-171450" fontAlgn="auto">
              <a:spcBef>
                <a:spcPts val="0"/>
              </a:spcBef>
              <a:spcAft>
                <a:spcPts val="0"/>
              </a:spcAft>
              <a:buFont typeface="Arial" panose="020B0604020202020204" pitchFamily="34" charset="0"/>
              <a:buChar char="•"/>
              <a:defRPr/>
            </a:pPr>
            <a:r>
              <a:rPr lang="en-US" dirty="0"/>
              <a:t>How do we know George Washington existed? Historical and written evidence?</a:t>
            </a:r>
          </a:p>
          <a:p>
            <a:pPr marL="171450" indent="-171450" fontAlgn="auto">
              <a:spcBef>
                <a:spcPts val="0"/>
              </a:spcBef>
              <a:spcAft>
                <a:spcPts val="0"/>
              </a:spcAft>
              <a:buFont typeface="Arial" panose="020B0604020202020204" pitchFamily="34" charset="0"/>
              <a:buChar char="•"/>
              <a:defRPr/>
            </a:pPr>
            <a:r>
              <a:rPr lang="en-US" dirty="0"/>
              <a:t>How do we know that anything we have not personally observed exists? The answer is same for all. Evidence, effects</a:t>
            </a:r>
          </a:p>
          <a:p>
            <a:pPr marL="171450" indent="-171450" fontAlgn="auto">
              <a:spcBef>
                <a:spcPts val="0"/>
              </a:spcBef>
              <a:spcAft>
                <a:spcPts val="0"/>
              </a:spcAft>
              <a:buFont typeface="Arial" panose="020B0604020202020204" pitchFamily="34" charset="0"/>
              <a:buChar char="•"/>
              <a:defRPr/>
            </a:pPr>
            <a:endParaRPr lang="en-US" dirty="0"/>
          </a:p>
          <a:p>
            <a:pPr marL="171450" indent="-171450" fontAlgn="auto">
              <a:spcBef>
                <a:spcPts val="0"/>
              </a:spcBef>
              <a:spcAft>
                <a:spcPts val="0"/>
              </a:spcAft>
              <a:buFont typeface="Arial" panose="020B0604020202020204" pitchFamily="34" charset="0"/>
              <a:buChar char="•"/>
              <a:defRPr/>
            </a:pPr>
            <a:r>
              <a:rPr lang="en-US" dirty="0"/>
              <a:t>Would it be easier to accept the proposed evidence of a God if that God was not in the business to telling you how to live your life or if you did not believe in Him you were going to hell?</a:t>
            </a:r>
          </a:p>
          <a:p>
            <a:pPr marL="171450" indent="-171450" fontAlgn="auto">
              <a:spcBef>
                <a:spcPts val="0"/>
              </a:spcBef>
              <a:spcAft>
                <a:spcPts val="0"/>
              </a:spcAft>
              <a:buFont typeface="Arial" panose="020B0604020202020204" pitchFamily="34" charset="0"/>
              <a:buChar char="•"/>
              <a:defRPr/>
            </a:pPr>
            <a:r>
              <a:rPr lang="en-US" dirty="0"/>
              <a:t>Speculators: man who disagreed with Wal Thornhill</a:t>
            </a:r>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F86268-0E57-43CF-9E0A-B6AED4CDE756}" type="slidenum">
              <a:rPr lang="en-US"/>
              <a:pPr fontAlgn="base">
                <a:spcBef>
                  <a:spcPct val="0"/>
                </a:spcBef>
                <a:spcAft>
                  <a:spcPct val="0"/>
                </a:spcAft>
              </a:pPr>
              <a:t>49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119810"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mtClean="0"/>
              <a:t>http://news.nationalgeographic.com/news/2012/07/120710-first-picture-atom-shadow-photograph-science-nature-smallest/</a:t>
            </a:r>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4667EC84-1913-413C-A16F-3BD85DC1CFEB}" type="slidenum">
              <a:rPr lang="en-US" altLang="en-US">
                <a:solidFill>
                  <a:srgbClr val="000000"/>
                </a:solidFill>
                <a:latin typeface="Arial" charset="0"/>
                <a:cs typeface="Arial" charset="0"/>
              </a:rPr>
              <a:pPr defTabSz="914400" fontAlgn="base">
                <a:spcBef>
                  <a:spcPct val="0"/>
                </a:spcBef>
                <a:spcAft>
                  <a:spcPct val="0"/>
                </a:spcAft>
              </a:pPr>
              <a:t>52</a:t>
            </a:fld>
            <a:endParaRPr lang="en-US" altLang="en-US">
              <a:solidFill>
                <a:srgbClr val="000000"/>
              </a:solidFill>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Must throw the ball back in their court. A typical atheist/evolutionist/liberal believes</a:t>
            </a:r>
          </a:p>
          <a:p>
            <a:pPr marL="228600" indent="-228600" fontAlgn="auto">
              <a:spcBef>
                <a:spcPts val="0"/>
              </a:spcBef>
              <a:spcAft>
                <a:spcPts val="0"/>
              </a:spcAft>
              <a:buFontTx/>
              <a:buAutoNum type="arabicPeriod"/>
              <a:defRPr/>
            </a:pPr>
            <a:r>
              <a:rPr lang="en-US" dirty="0"/>
              <a:t>In general they are a better person than you are</a:t>
            </a:r>
          </a:p>
          <a:p>
            <a:pPr marL="228600" indent="-228600" fontAlgn="auto">
              <a:spcBef>
                <a:spcPts val="0"/>
              </a:spcBef>
              <a:spcAft>
                <a:spcPts val="0"/>
              </a:spcAft>
              <a:buFontTx/>
              <a:buAutoNum type="arabicPeriod"/>
              <a:defRPr/>
            </a:pPr>
            <a:r>
              <a:rPr lang="en-US" dirty="0"/>
              <a:t>They are critical thinkers while you are mind-numbed robots</a:t>
            </a:r>
          </a:p>
          <a:p>
            <a:pPr marL="228600" indent="-228600" fontAlgn="auto">
              <a:spcBef>
                <a:spcPts val="0"/>
              </a:spcBef>
              <a:spcAft>
                <a:spcPts val="0"/>
              </a:spcAft>
              <a:buFontTx/>
              <a:buAutoNum type="arabicPeriod"/>
              <a:defRPr/>
            </a:pPr>
            <a:r>
              <a:rPr lang="en-US" dirty="0"/>
              <a:t>Their world view is based upon science and your world is guided by an invisible sky daddy</a:t>
            </a:r>
          </a:p>
          <a:p>
            <a:pPr fontAlgn="auto">
              <a:spcBef>
                <a:spcPts val="0"/>
              </a:spcBef>
              <a:spcAft>
                <a:spcPts val="0"/>
              </a:spcAft>
              <a:defRPr/>
            </a:pPr>
            <a:r>
              <a:rPr lang="en-US" dirty="0"/>
              <a:t>They must see that their view is not any more ‘scientific’ than yours is</a:t>
            </a:r>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984960-4390-44EB-9C44-90BBD8F6A4D9}" type="slidenum">
              <a:rPr lang="en-US"/>
              <a:pPr fontAlgn="base">
                <a:spcBef>
                  <a:spcPct val="0"/>
                </a:spcBef>
                <a:spcAft>
                  <a:spcPct val="0"/>
                </a:spcAft>
              </a:pPr>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Generally speaking, most atheists you will find in the big cities and coastlands for they are surrounded by the things made by man. The believers are generally surrounded by the things made by God. Although many atheists appreciate nature, they are not surrounded and dependent upon nature every day. </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05E68E-1290-49E7-AE91-9B48667E19B0}" type="slidenum">
              <a:rPr lang="en-US"/>
              <a:pPr fontAlgn="base">
                <a:spcBef>
                  <a:spcPct val="0"/>
                </a:spcBef>
                <a:spcAft>
                  <a:spcPct val="0"/>
                </a:spcAft>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https://www.ofa.us/climate-change-deniers/#/ - Organizing for Action</a:t>
            </a:r>
          </a:p>
          <a:p>
            <a:pPr>
              <a:spcBef>
                <a:spcPct val="0"/>
              </a:spcBef>
            </a:pPr>
            <a:r>
              <a:rPr lang="en-US" smtClean="0"/>
              <a:t>Yes the climate is changing but not because of fossil fuels, air conditioners or over population. It is the continued corruption of God’s commandments!</a:t>
            </a:r>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B5BAA-2536-431E-94FE-C5233DD3BF4D}" type="slidenum">
              <a:rPr lang="en-US"/>
              <a:pPr fontAlgn="base">
                <a:spcBef>
                  <a:spcPct val="0"/>
                </a:spcBef>
                <a:spcAft>
                  <a:spcPct val="0"/>
                </a:spcAft>
              </a:pPr>
              <a:t>56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there is no God or afterlife and life just ends in the grave then what difference does it make whether you live like a barbarian or live like a saint? But atheists will say that we live our short lives here so we can make a difference in our world and our relationships with other people. But what for if it all ceases to exist? This sounds reasonable only in the hypothetical. Makes for great philosophical discussions but it is hardly applicable in the real world. </a:t>
            </a:r>
          </a:p>
          <a:p>
            <a:pPr>
              <a:spcBef>
                <a:spcPct val="0"/>
              </a:spcBef>
            </a:pPr>
            <a:endParaRPr lang="en-US"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5E35F0-0E49-4E82-A7BA-859B0CA85AC1}" type="slidenum">
              <a:rPr lang="en-US"/>
              <a:pPr fontAlgn="base">
                <a:spcBef>
                  <a:spcPct val="0"/>
                </a:spcBef>
                <a:spcAft>
                  <a:spcPct val="0"/>
                </a:spcAft>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dirty="0"/>
              <a:t>IF, what the scriptures say about God is true then what would you expect to see in the creation? If God is omnipresent and unseen – a universe that is mostly ubiquitous and unseen? If His Word is designed – a universe that is designed? A Creator that you cannot absolutely define – a universe that even today hard sciences come to no consensus on?</a:t>
            </a:r>
          </a:p>
          <a:p>
            <a:pPr marL="171450" indent="-171450" fontAlgn="auto">
              <a:spcBef>
                <a:spcPts val="0"/>
              </a:spcBef>
              <a:spcAft>
                <a:spcPts val="0"/>
              </a:spcAft>
              <a:buFont typeface="Arial" panose="020B0604020202020204" pitchFamily="34" charset="0"/>
              <a:buChar char="•"/>
              <a:defRPr/>
            </a:pPr>
            <a:r>
              <a:rPr lang="en-US" dirty="0"/>
              <a:t>Many atheists will define so narrowly and so small their requirements that nothing fits. They usually do it incrementally. i.e. you answer their original question and then they say well what about this or what about that. Give example of man’s question about the Hebrew scholars and who teaches Yahweh – 1</a:t>
            </a:r>
            <a:r>
              <a:rPr lang="en-US" baseline="30000" dirty="0"/>
              <a:t>st</a:t>
            </a:r>
            <a:r>
              <a:rPr lang="en-US" dirty="0"/>
              <a:t> was name a Hebrew scholar who teaches that then it was name a well known scholar, then it was one who is alive, then it was name one who teaches it and not one who uses it </a:t>
            </a:r>
          </a:p>
          <a:p>
            <a:pPr eaLnBrk="0" hangingPunct="0">
              <a:spcBef>
                <a:spcPct val="20000"/>
              </a:spcBef>
              <a:buClr>
                <a:srgbClr val="00CCFF"/>
              </a:buClr>
              <a:buSzPct val="65000"/>
              <a:buFont typeface="Wingdings" panose="05000000000000000000" pitchFamily="2" charset="2"/>
              <a:buNone/>
              <a:defRPr/>
            </a:pPr>
            <a:r>
              <a:rPr lang="en-US" sz="2000" b="1" dirty="0">
                <a:solidFill>
                  <a:srgbClr val="FFFFFF"/>
                </a:solidFill>
                <a:effectLst>
                  <a:outerShdw blurRad="38100" dist="38100" dir="2700000" algn="tl">
                    <a:srgbClr val="080808"/>
                  </a:outerShdw>
                </a:effectLst>
                <a:latin typeface="Times New Roman" panose="02020603050405020304" pitchFamily="18" charset="0"/>
                <a:cs typeface="Times New Roman" panose="02020603050405020304" pitchFamily="18" charset="0"/>
              </a:rPr>
              <a:t>*miracles – I have never seen or heard of a leg being regenerated on an amputee therefore no amputees….like saying I have never seen deer eating the grass on my lawn therefore…</a:t>
            </a:r>
          </a:p>
          <a:p>
            <a:pPr eaLnBrk="0" hangingPunct="0">
              <a:spcBef>
                <a:spcPct val="20000"/>
              </a:spcBef>
              <a:buClr>
                <a:srgbClr val="00CCFF"/>
              </a:buClr>
              <a:buSzPct val="65000"/>
              <a:buFont typeface="Wingdings" panose="05000000000000000000" pitchFamily="2" charset="2"/>
              <a:buNone/>
              <a:defRPr/>
            </a:pPr>
            <a:r>
              <a:rPr lang="en-US" sz="2000" b="1" dirty="0">
                <a:solidFill>
                  <a:srgbClr val="FFFFFF"/>
                </a:solidFill>
                <a:effectLst>
                  <a:outerShdw blurRad="38100" dist="38100" dir="2700000" algn="tl">
                    <a:srgbClr val="080808"/>
                  </a:outerShdw>
                </a:effectLst>
                <a:latin typeface="Times New Roman" panose="02020603050405020304" pitchFamily="18" charset="0"/>
                <a:cs typeface="Times New Roman" panose="02020603050405020304" pitchFamily="18" charset="0"/>
              </a:rPr>
              <a:t>God  is good therefore He is required to do these things</a:t>
            </a:r>
          </a:p>
          <a:p>
            <a:pPr eaLnBrk="0" hangingPunct="0">
              <a:spcBef>
                <a:spcPct val="20000"/>
              </a:spcBef>
              <a:buClr>
                <a:srgbClr val="00CCFF"/>
              </a:buClr>
              <a:buSzPct val="65000"/>
              <a:buFont typeface="Wingdings" panose="05000000000000000000" pitchFamily="2" charset="2"/>
              <a:buNone/>
              <a:defRPr/>
            </a:pPr>
            <a:endParaRPr lang="en-US" sz="2000" b="1" dirty="0">
              <a:solidFill>
                <a:srgbClr val="FFFFFF"/>
              </a:solidFill>
              <a:effectLst>
                <a:outerShdw blurRad="38100" dist="38100" dir="2700000" algn="tl">
                  <a:srgbClr val="080808"/>
                </a:outerShdw>
              </a:effectLst>
              <a:latin typeface="Times New Roman" panose="02020603050405020304" pitchFamily="18" charset="0"/>
              <a:cs typeface="Times New Roman" panose="02020603050405020304" pitchFamily="18" charset="0"/>
            </a:endParaRPr>
          </a:p>
          <a:p>
            <a:pPr eaLnBrk="0" hangingPunct="0">
              <a:spcBef>
                <a:spcPct val="20000"/>
              </a:spcBef>
              <a:buClr>
                <a:srgbClr val="00CCFF"/>
              </a:buClr>
              <a:buSzPct val="65000"/>
              <a:buFont typeface="Wingdings" panose="05000000000000000000" pitchFamily="2" charset="2"/>
              <a:buNone/>
              <a:defRPr/>
            </a:pPr>
            <a:endParaRPr lang="en-US" sz="2000" b="1" dirty="0">
              <a:solidFill>
                <a:srgbClr val="FFFFFF"/>
              </a:solidFill>
              <a:effectLst>
                <a:outerShdw blurRad="38100" dist="38100" dir="2700000" algn="tl">
                  <a:srgbClr val="080808"/>
                </a:outerShdw>
              </a:effectLst>
              <a:latin typeface="Times New Roman" panose="02020603050405020304" pitchFamily="18" charset="0"/>
              <a:cs typeface="Times New Roman" panose="02020603050405020304" pitchFamily="18" charset="0"/>
            </a:endParaRPr>
          </a:p>
          <a:p>
            <a:pPr eaLnBrk="0" hangingPunct="0">
              <a:spcBef>
                <a:spcPct val="20000"/>
              </a:spcBef>
              <a:buClr>
                <a:srgbClr val="00CCFF"/>
              </a:buClr>
              <a:buSzPct val="65000"/>
              <a:buFont typeface="Wingdings" panose="05000000000000000000" pitchFamily="2" charset="2"/>
              <a:buNone/>
              <a:defRPr/>
            </a:pPr>
            <a:endParaRPr lang="en-US" dirty="0">
              <a:solidFill>
                <a:prstClr val="black"/>
              </a:solidFill>
            </a:endParaRPr>
          </a:p>
          <a:p>
            <a:pPr marL="171450" indent="-171450" fontAlgn="auto">
              <a:spcBef>
                <a:spcPts val="0"/>
              </a:spcBef>
              <a:spcAft>
                <a:spcPts val="0"/>
              </a:spcAft>
              <a:buFont typeface="Arial" panose="020B0604020202020204" pitchFamily="34" charset="0"/>
              <a:buChar char="•"/>
              <a:defRPr/>
            </a:pPr>
            <a:endParaRPr lang="en-US" dirty="0"/>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76A40F-8F9E-4C21-A04B-9C88B41BB730}" type="slidenum">
              <a:rPr lang="en-US">
                <a:solidFill>
                  <a:srgbClr val="000000"/>
                </a:solidFill>
              </a:rPr>
              <a:pPr fontAlgn="base">
                <a:spcBef>
                  <a:spcPct val="0"/>
                </a:spcBef>
                <a:spcAft>
                  <a:spcPct val="0"/>
                </a:spcAft>
              </a:pPr>
              <a:t>58</a:t>
            </a:fld>
            <a:endParaRPr 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sz="2000" dirty="0">
                <a:solidFill>
                  <a:prstClr val="white"/>
                </a:solidFill>
                <a:latin typeface="Century Gothic" panose="020B0502020202020204"/>
                <a:ea typeface="+mj-ea"/>
                <a:cs typeface="+mj-cs"/>
              </a:rPr>
              <a:t>http://www.beliefnet.com/faiths/christianity/galleries/famous-scientists-that-believe-in-god.aspx#zIJ4hdHUEWpuwawQ.99</a:t>
            </a:r>
            <a:endParaRPr lang="en-US" dirty="0"/>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313856-3968-4615-9D85-B12EA1F640C8}" type="slidenum">
              <a:rPr lang="en-US"/>
              <a:pPr fontAlgn="base">
                <a:spcBef>
                  <a:spcPct val="0"/>
                </a:spcBef>
                <a:spcAft>
                  <a:spcPct val="0"/>
                </a:spcAft>
              </a:pPr>
              <a:t>59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0" hangingPunct="0">
              <a:spcBef>
                <a:spcPct val="20000"/>
              </a:spcBef>
              <a:buClr>
                <a:srgbClr val="00CCFF"/>
              </a:buClr>
              <a:buSzPct val="65000"/>
              <a:buFont typeface="Wingdings" panose="05000000000000000000" pitchFamily="2" charset="2"/>
              <a:buNone/>
              <a:defRPr/>
            </a:pPr>
            <a:r>
              <a:rPr lang="en-US" sz="2800" dirty="0">
                <a:solidFill>
                  <a:srgbClr val="FFFFFF"/>
                </a:solidFill>
                <a:latin typeface="Times New Roman" panose="02020603050405020304" pitchFamily="18" charset="0"/>
                <a:ea typeface="+mj-ea"/>
                <a:cs typeface="Times New Roman" panose="02020603050405020304" pitchFamily="18" charset="0"/>
              </a:rPr>
              <a:t>END CD 2</a:t>
            </a:r>
          </a:p>
          <a:p>
            <a:pPr eaLnBrk="0" hangingPunct="0">
              <a:spcBef>
                <a:spcPct val="20000"/>
              </a:spcBef>
              <a:buClr>
                <a:srgbClr val="00CCFF"/>
              </a:buClr>
              <a:buSzPct val="65000"/>
              <a:buFont typeface="Wingdings" panose="05000000000000000000" pitchFamily="2" charset="2"/>
              <a:buNone/>
              <a:defRPr/>
            </a:pPr>
            <a:r>
              <a:rPr lang="en-US" sz="2800" dirty="0">
                <a:solidFill>
                  <a:srgbClr val="FFFFFF"/>
                </a:solidFill>
                <a:latin typeface="Times New Roman" panose="02020603050405020304" pitchFamily="18" charset="0"/>
                <a:ea typeface="+mj-ea"/>
                <a:cs typeface="Times New Roman" panose="02020603050405020304" pitchFamily="18" charset="0"/>
              </a:rPr>
              <a:t>Dr. Werner </a:t>
            </a:r>
            <a:r>
              <a:rPr lang="en-US" sz="2800" dirty="0" err="1">
                <a:solidFill>
                  <a:srgbClr val="FFFFFF"/>
                </a:solidFill>
                <a:latin typeface="Times New Roman" panose="02020603050405020304" pitchFamily="18" charset="0"/>
                <a:ea typeface="+mj-ea"/>
                <a:cs typeface="Times New Roman" panose="02020603050405020304" pitchFamily="18" charset="0"/>
              </a:rPr>
              <a:t>Gitt</a:t>
            </a:r>
            <a:r>
              <a:rPr lang="en-US" sz="2800" dirty="0">
                <a:solidFill>
                  <a:srgbClr val="FFFFFF"/>
                </a:solidFill>
                <a:latin typeface="Times New Roman" panose="02020603050405020304" pitchFamily="18" charset="0"/>
                <a:ea typeface="+mj-ea"/>
                <a:cs typeface="Times New Roman" panose="02020603050405020304" pitchFamily="18" charset="0"/>
              </a:rPr>
              <a:t> - Director and Professor at the German Federal Institute of Physics and Technology, </a:t>
            </a:r>
            <a:br>
              <a:rPr lang="en-US" sz="2800" dirty="0">
                <a:solidFill>
                  <a:srgbClr val="FFFFFF"/>
                </a:solidFill>
                <a:latin typeface="Times New Roman" panose="02020603050405020304" pitchFamily="18" charset="0"/>
                <a:ea typeface="+mj-ea"/>
                <a:cs typeface="Times New Roman" panose="02020603050405020304" pitchFamily="18" charset="0"/>
              </a:rPr>
            </a:br>
            <a:r>
              <a:rPr lang="en-US" sz="4000" dirty="0">
                <a:solidFill>
                  <a:srgbClr val="FFFFFF"/>
                </a:solidFill>
                <a:latin typeface="Times New Roman" panose="02020603050405020304" pitchFamily="18" charset="0"/>
                <a:cs typeface="Times New Roman" panose="02020603050405020304" pitchFamily="18" charset="0"/>
              </a:rPr>
              <a:t>“There is no known natural law through which matter can give rise to information, neither is any physical process or material phenomenon known that can do this.”</a:t>
            </a:r>
          </a:p>
          <a:p>
            <a:pPr eaLnBrk="0" hangingPunct="0">
              <a:spcBef>
                <a:spcPct val="20000"/>
              </a:spcBef>
              <a:buClr>
                <a:srgbClr val="00CCFF"/>
              </a:buClr>
              <a:buSzPct val="65000"/>
              <a:buFont typeface="Wingdings" panose="05000000000000000000" pitchFamily="2" charset="2"/>
              <a:buNone/>
              <a:defRPr/>
            </a:pPr>
            <a:r>
              <a:rPr lang="en-US" sz="4000" dirty="0">
                <a:solidFill>
                  <a:srgbClr val="FFFFFF"/>
                </a:solidFill>
                <a:latin typeface="Times New Roman" panose="02020603050405020304" pitchFamily="18" charset="0"/>
                <a:cs typeface="Times New Roman" panose="02020603050405020304" pitchFamily="18" charset="0"/>
              </a:rPr>
              <a:t>What makes this proof there is no God? This question could not be more irrelevant. You are at a baseball game with someone who knows nothing of baseball. While you are telling and showing your friend how the game works, he asks why only three bases why are there not four?</a:t>
            </a:r>
          </a:p>
          <a:p>
            <a:pPr eaLnBrk="0" hangingPunct="0">
              <a:spcBef>
                <a:spcPct val="20000"/>
              </a:spcBef>
              <a:buClr>
                <a:srgbClr val="00CCFF"/>
              </a:buClr>
              <a:buSzPct val="65000"/>
              <a:buFont typeface="Wingdings" panose="05000000000000000000" pitchFamily="2" charset="2"/>
              <a:buNone/>
              <a:defRPr/>
            </a:pPr>
            <a:r>
              <a:rPr lang="en-US" sz="2000" b="1" dirty="0" err="1">
                <a:solidFill>
                  <a:srgbClr val="FFFFFF"/>
                </a:solidFill>
                <a:effectLst>
                  <a:outerShdw blurRad="38100" dist="38100" dir="2700000" algn="tl">
                    <a:srgbClr val="080808"/>
                  </a:outerShdw>
                </a:effectLst>
                <a:latin typeface="Times New Roman" panose="02020603050405020304" pitchFamily="18" charset="0"/>
                <a:cs typeface="Times New Roman" panose="02020603050405020304" pitchFamily="18" charset="0"/>
              </a:rPr>
              <a:t>Yochanan</a:t>
            </a:r>
            <a:r>
              <a:rPr lang="en-US" sz="2000" b="1" dirty="0">
                <a:solidFill>
                  <a:srgbClr val="FFFFFF"/>
                </a:solidFill>
                <a:effectLst>
                  <a:outerShdw blurRad="38100" dist="38100" dir="2700000" algn="tl">
                    <a:srgbClr val="080808"/>
                  </a:outerShdw>
                </a:effectLst>
                <a:latin typeface="Times New Roman" panose="02020603050405020304" pitchFamily="18" charset="0"/>
                <a:cs typeface="Times New Roman" panose="02020603050405020304" pitchFamily="18" charset="0"/>
              </a:rPr>
              <a:t> 1:1</a:t>
            </a:r>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55AC0E-CE3B-45D8-9BAC-1875B95E619E}" type="slidenum">
              <a:rPr lang="en-US"/>
              <a:pPr fontAlgn="base">
                <a:spcBef>
                  <a:spcPct val="0"/>
                </a:spcBef>
                <a:spcAft>
                  <a:spcPct val="0"/>
                </a:spcAft>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0" hangingPunct="0">
              <a:spcBef>
                <a:spcPct val="20000"/>
              </a:spcBef>
              <a:buClr>
                <a:srgbClr val="00CCFF"/>
              </a:buClr>
              <a:buSzPct val="65000"/>
              <a:buFont typeface="Wingdings" pitchFamily="2" charset="2"/>
              <a:buNone/>
            </a:pPr>
            <a:r>
              <a:rPr lang="en-US" sz="2800" smtClean="0">
                <a:solidFill>
                  <a:srgbClr val="FFFFFF"/>
                </a:solidFill>
                <a:latin typeface="Times New Roman" pitchFamily="18" charset="0"/>
                <a:cs typeface="Times New Roman" pitchFamily="18" charset="0"/>
              </a:rPr>
              <a:t>Start with question where did God come from? Addressed as a scientific refute, but is actually an ontological argument</a:t>
            </a:r>
          </a:p>
          <a:p>
            <a:pPr eaLnBrk="0" hangingPunct="0">
              <a:spcBef>
                <a:spcPct val="20000"/>
              </a:spcBef>
              <a:buClr>
                <a:srgbClr val="00CCFF"/>
              </a:buClr>
              <a:buSzPct val="65000"/>
              <a:buFont typeface="Wingdings" pitchFamily="2" charset="2"/>
              <a:buNone/>
            </a:pPr>
            <a:r>
              <a:rPr lang="en-US" sz="2800" smtClean="0">
                <a:solidFill>
                  <a:srgbClr val="FFFFFF"/>
                </a:solidFill>
                <a:latin typeface="Times New Roman" pitchFamily="18" charset="0"/>
                <a:cs typeface="Times New Roman" pitchFamily="18" charset="0"/>
              </a:rPr>
              <a:t>Dr. Werner Gitt - Director and Professor at the German Federal Institute of Physics and Technology, </a:t>
            </a:r>
            <a:br>
              <a:rPr lang="en-US" sz="2800" smtClean="0">
                <a:solidFill>
                  <a:srgbClr val="FFFFFF"/>
                </a:solidFill>
                <a:latin typeface="Times New Roman" pitchFamily="18" charset="0"/>
                <a:cs typeface="Times New Roman" pitchFamily="18" charset="0"/>
              </a:rPr>
            </a:br>
            <a:r>
              <a:rPr lang="en-US" sz="4000" smtClean="0">
                <a:solidFill>
                  <a:srgbClr val="FFFFFF"/>
                </a:solidFill>
                <a:latin typeface="Times New Roman" pitchFamily="18" charset="0"/>
                <a:cs typeface="Times New Roman" pitchFamily="18" charset="0"/>
              </a:rPr>
              <a:t>“There is no known natural law through which matter can give rise to information, neither is any physical process or material phenomenon known that can do this.”</a:t>
            </a:r>
          </a:p>
          <a:p>
            <a:pPr eaLnBrk="0" hangingPunct="0">
              <a:spcBef>
                <a:spcPct val="20000"/>
              </a:spcBef>
              <a:buClr>
                <a:srgbClr val="00CCFF"/>
              </a:buClr>
              <a:buSzPct val="65000"/>
              <a:buFont typeface="Wingdings" pitchFamily="2" charset="2"/>
              <a:buNone/>
            </a:pPr>
            <a:r>
              <a:rPr lang="en-US" sz="4000" smtClean="0">
                <a:solidFill>
                  <a:srgbClr val="FFFFFF"/>
                </a:solidFill>
                <a:latin typeface="Times New Roman" pitchFamily="18" charset="0"/>
                <a:cs typeface="Times New Roman" pitchFamily="18" charset="0"/>
              </a:rPr>
              <a:t>Atheists ask why didn’t God create us perfect or why does He allow evil or…</a:t>
            </a:r>
          </a:p>
          <a:p>
            <a:pPr eaLnBrk="0" hangingPunct="0">
              <a:spcBef>
                <a:spcPct val="20000"/>
              </a:spcBef>
              <a:buClr>
                <a:srgbClr val="00CCFF"/>
              </a:buClr>
              <a:buSzPct val="65000"/>
              <a:buFont typeface="Wingdings" pitchFamily="2" charset="2"/>
              <a:buNone/>
            </a:pPr>
            <a:r>
              <a:rPr lang="en-US" sz="4000" smtClean="0">
                <a:solidFill>
                  <a:srgbClr val="FFFFFF"/>
                </a:solidFill>
                <a:latin typeface="Times New Roman" pitchFamily="18" charset="0"/>
                <a:cs typeface="Times New Roman" pitchFamily="18" charset="0"/>
              </a:rPr>
              <a:t>What makes this proof there is no God? This question could not be more irrelevant. You are at a baseball game with someone who knows nothing of baseball. While you are telling and showing your friend how the game works, he asks why only three bases why are there not four? Yochanan 1:1</a:t>
            </a:r>
            <a:endParaRPr lang="en-US"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71CD17-C897-49E9-8896-0B644714779E}" type="slidenum">
              <a:rPr lang="en-US"/>
              <a:pPr fontAlgn="base">
                <a:spcBef>
                  <a:spcPct val="0"/>
                </a:spcBef>
                <a:spcAft>
                  <a:spcPct val="0"/>
                </a:spcAft>
              </a:pPr>
              <a:t>61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525199-F161-4789-AA9A-03B632F4F596}" type="slidenum">
              <a:rPr lang="en-US"/>
              <a:pPr fontAlgn="base">
                <a:spcBef>
                  <a:spcPct val="0"/>
                </a:spcBef>
                <a:spcAft>
                  <a:spcPct val="0"/>
                </a:spcAft>
              </a:pPr>
              <a:t>62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endParaRPr lang="en-US" b="1" u="sng" smtClean="0"/>
          </a:p>
          <a:p>
            <a:pPr>
              <a:spcBef>
                <a:spcPct val="0"/>
              </a:spcBef>
            </a:pPr>
            <a:r>
              <a:rPr lang="en-US" smtClean="0"/>
              <a:t>Having a beginning implies a beginner. Coming into existence implies a Creator</a:t>
            </a:r>
          </a:p>
          <a:p>
            <a:pPr>
              <a:spcBef>
                <a:spcPct val="0"/>
              </a:spcBef>
            </a:pPr>
            <a:r>
              <a:rPr lang="en-US" smtClean="0"/>
              <a:t>Red shift/Doppler Effect – a freight trains sound shifts and changes as it goes further away – not just the loudness but the pitch as well –closer star would give off blueish color where one further away gives a more reddish color</a:t>
            </a:r>
          </a:p>
          <a:p>
            <a:pPr>
              <a:spcBef>
                <a:spcPct val="0"/>
              </a:spcBef>
            </a:pPr>
            <a:endParaRPr lang="en-US" smtClean="0"/>
          </a:p>
          <a:p>
            <a:pPr>
              <a:spcBef>
                <a:spcPts val="1000"/>
              </a:spcBef>
              <a:buClr>
                <a:srgbClr val="8AD0D6"/>
              </a:buClr>
              <a:buSzPct val="80000"/>
              <a:buFont typeface="Wingdings 3" pitchFamily="18" charset="2"/>
              <a:buNone/>
            </a:pPr>
            <a:r>
              <a:rPr lang="en-US" smtClean="0"/>
              <a:t>The Bible teaches that the universe had a beginning. There will be an end to the universe as we know it, but not the end of everything - </a:t>
            </a:r>
            <a:r>
              <a:rPr lang="en-US" sz="2200" smtClean="0">
                <a:solidFill>
                  <a:srgbClr val="FFFFFF"/>
                </a:solidFill>
                <a:latin typeface="Centaur"/>
              </a:rPr>
              <a:t>Who made God? Pg65 – in an infinite universe anything can happen</a:t>
            </a:r>
          </a:p>
          <a:p>
            <a:pPr>
              <a:spcBef>
                <a:spcPts val="1000"/>
              </a:spcBef>
              <a:buClr>
                <a:srgbClr val="8AD0D6"/>
              </a:buClr>
              <a:buSzPct val="80000"/>
              <a:buFont typeface="Wingdings 3" pitchFamily="18" charset="2"/>
              <a:buChar char=""/>
            </a:pPr>
            <a:r>
              <a:rPr lang="en-US" sz="2200" smtClean="0">
                <a:solidFill>
                  <a:srgbClr val="FFFFFF"/>
                </a:solidFill>
                <a:latin typeface="Centaur"/>
              </a:rPr>
              <a:t>Mass and Matter – mass the term used to describe the measurement of any particular matter. Matter is any entity that takes up space.</a:t>
            </a:r>
          </a:p>
          <a:p>
            <a:pPr>
              <a:spcBef>
                <a:spcPts val="1000"/>
              </a:spcBef>
              <a:buClr>
                <a:srgbClr val="8AD0D6"/>
              </a:buClr>
              <a:buSzPct val="80000"/>
              <a:buFont typeface="Wingdings 3" pitchFamily="18" charset="2"/>
              <a:buNone/>
            </a:pPr>
            <a:endParaRPr lang="en-US" sz="1900" smtClean="0">
              <a:solidFill>
                <a:srgbClr val="FFFFFF"/>
              </a:solidFill>
              <a:latin typeface="Century Gothic" pitchFamily="34" charset="0"/>
            </a:endParaRPr>
          </a:p>
          <a:p>
            <a:pPr>
              <a:spcBef>
                <a:spcPct val="0"/>
              </a:spcBef>
            </a:pPr>
            <a:endParaRPr lang="en-US" smtClean="0"/>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705B17-031B-415D-B998-86A3D77F747D}" type="slidenum">
              <a:rPr lang="en-US"/>
              <a:pPr fontAlgn="base">
                <a:spcBef>
                  <a:spcPct val="0"/>
                </a:spcBef>
                <a:spcAft>
                  <a:spcPct val="0"/>
                </a:spcAft>
              </a:pPr>
              <a:t>64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90CB7B48-9E5F-476B-925A-4DCA5AFC5495}" type="slidenum">
              <a:rPr lang="en-US" altLang="en-US">
                <a:solidFill>
                  <a:srgbClr val="000000"/>
                </a:solidFill>
                <a:latin typeface="Arial" charset="0"/>
                <a:cs typeface="Arial" charset="0"/>
              </a:rPr>
              <a:pPr defTabSz="914400" fontAlgn="base">
                <a:spcBef>
                  <a:spcPct val="0"/>
                </a:spcBef>
                <a:spcAft>
                  <a:spcPct val="0"/>
                </a:spcAft>
              </a:pPr>
              <a:t>66</a:t>
            </a:fld>
            <a:endParaRPr lang="en-US" altLang="en-US">
              <a:solidFill>
                <a:srgbClr val="000000"/>
              </a:solidFill>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 This  has a philosophical dynamic as well. If God is not winding down then He would not need a cause. But virtually all scientists see that the physical universe is winding down and therefore needs a cause – Ya’aqov 1:17</a:t>
            </a:r>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1A1E9D-52BB-4291-AE87-AAB2EB8658B5}" type="slidenum">
              <a:rPr lang="en-US"/>
              <a:pPr fontAlgn="base">
                <a:spcBef>
                  <a:spcPct val="0"/>
                </a:spcBef>
                <a:spcAft>
                  <a:spcPct val="0"/>
                </a:spcAft>
              </a:pPr>
              <a:t>67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94AD82-D6ED-4DB8-A8EA-43EA9551D499}" type="slidenum">
              <a:rPr lang="en-US"/>
              <a:pPr fontAlgn="base">
                <a:spcBef>
                  <a:spcPct val="0"/>
                </a:spcBef>
                <a:spcAft>
                  <a:spcPct val="0"/>
                </a:spcAft>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D60C45-105B-46D9-BA44-E00BA6FE385A}" type="slidenum">
              <a:rPr lang="en-US"/>
              <a:pPr fontAlgn="base">
                <a:spcBef>
                  <a:spcPct val="0"/>
                </a:spcBef>
                <a:spcAft>
                  <a:spcPct val="0"/>
                </a:spcAft>
              </a:pPr>
              <a:t>68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Dawkins tells a priest than when most Christians are asked to name the first books of the NT they cannot answer because they are just pawns following what their parents believed. Then the priest asked Dawkins to name the origin title of the Origin of Species (Dawkins favorite book)</a:t>
            </a:r>
          </a:p>
          <a:p>
            <a:pPr>
              <a:spcBef>
                <a:spcPct val="0"/>
              </a:spcBef>
            </a:pPr>
            <a:r>
              <a:rPr lang="en-US" smtClean="0"/>
              <a:t>On the Origin of Species by Means of Natural Selection, or the Preservation of Favored Races in the Struggle for Life</a:t>
            </a:r>
          </a:p>
        </p:txBody>
      </p:sp>
      <p:sp>
        <p:nvSpPr>
          <p:cNvPr id="151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C24DF3-64A3-47AA-A0D1-AC7FF7EF7F36}" type="slidenum">
              <a:rPr lang="en-US">
                <a:solidFill>
                  <a:srgbClr val="000000"/>
                </a:solidFill>
              </a:rPr>
              <a:pPr fontAlgn="base">
                <a:spcBef>
                  <a:spcPct val="0"/>
                </a:spcBef>
                <a:spcAft>
                  <a:spcPct val="0"/>
                </a:spcAft>
              </a:pPr>
              <a:t>70</a:t>
            </a:fld>
            <a:endParaRPr 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bwMode="auto">
          <a:noFill/>
          <a:ln>
            <a:solidFill>
              <a:srgbClr val="000000"/>
            </a:solidFill>
            <a:miter lim="800000"/>
            <a:headEnd/>
            <a:tailEnd/>
          </a:ln>
        </p:spPr>
      </p:sp>
      <p:sp>
        <p:nvSpPr>
          <p:cNvPr id="153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http://www.pbs.org/wgbh/nova/blogs/physics/2014/04/is-information-fundamental/ - April 25 2014</a:t>
            </a:r>
          </a:p>
        </p:txBody>
      </p:sp>
      <p:sp>
        <p:nvSpPr>
          <p:cNvPr id="153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DBA9C4-3654-451D-A23D-37382DEFE0FE}" type="slidenum">
              <a:rPr lang="en-US"/>
              <a:pPr fontAlgn="base">
                <a:spcBef>
                  <a:spcPct val="0"/>
                </a:spcBef>
                <a:spcAft>
                  <a:spcPct val="0"/>
                </a:spcAft>
              </a:pPr>
              <a:t>71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multi-universe idea comes from a theory that suggests the very early cosmos expanded exponentially.”  Scientific American June 2017 pg 30</a:t>
            </a:r>
          </a:p>
        </p:txBody>
      </p:sp>
      <p:sp>
        <p:nvSpPr>
          <p:cNvPr id="155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D5789D-D5B8-4D65-A620-D3E51E781658}" type="slidenum">
              <a:rPr lang="en-US"/>
              <a:pPr fontAlgn="base">
                <a:spcBef>
                  <a:spcPct val="0"/>
                </a:spcBef>
                <a:spcAft>
                  <a:spcPct val="0"/>
                </a:spcAft>
              </a:pPr>
              <a:t>72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7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E9C503-A825-408B-8B41-71B466BF5084}" type="slidenum">
              <a:rPr lang="en-US"/>
              <a:pPr fontAlgn="base">
                <a:spcBef>
                  <a:spcPct val="0"/>
                </a:spcBef>
                <a:spcAft>
                  <a:spcPct val="0"/>
                </a:spcAft>
              </a:pPr>
              <a:t>73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Before moving on to the Ontological argument some other great sources of the scientific and philosophical arguments</a:t>
            </a:r>
          </a:p>
          <a:p>
            <a:pPr>
              <a:spcBef>
                <a:spcPct val="0"/>
              </a:spcBef>
            </a:pPr>
            <a:r>
              <a:rPr lang="en-US" smtClean="0"/>
              <a:t>Ravi Zacharias - Apologist</a:t>
            </a:r>
          </a:p>
          <a:p>
            <a:pPr>
              <a:spcBef>
                <a:spcPct val="0"/>
              </a:spcBef>
            </a:pPr>
            <a:r>
              <a:rPr lang="en-US" smtClean="0"/>
              <a:t>William Lane Craig – PHD Philosophy</a:t>
            </a:r>
          </a:p>
          <a:p>
            <a:pPr>
              <a:spcBef>
                <a:spcPct val="0"/>
              </a:spcBef>
            </a:pPr>
            <a:r>
              <a:rPr lang="en-US" smtClean="0"/>
              <a:t>Paul Copan – PHD Philosophy</a:t>
            </a:r>
          </a:p>
          <a:p>
            <a:pPr>
              <a:spcBef>
                <a:spcPct val="0"/>
              </a:spcBef>
            </a:pPr>
            <a:r>
              <a:rPr lang="en-US" smtClean="0"/>
              <a:t>John Polkinghorne – Physics – Cambridge U</a:t>
            </a:r>
          </a:p>
          <a:p>
            <a:pPr>
              <a:spcBef>
                <a:spcPct val="0"/>
              </a:spcBef>
            </a:pPr>
            <a:r>
              <a:rPr lang="en-US" smtClean="0"/>
              <a:t>John Lennox – Mathematics/Philosophy – Oxford U and Cambridge U</a:t>
            </a:r>
          </a:p>
          <a:p>
            <a:pPr>
              <a:spcBef>
                <a:spcPct val="0"/>
              </a:spcBef>
            </a:pPr>
            <a:r>
              <a:rPr lang="en-US" smtClean="0"/>
              <a:t>Norman Geisler – PHD Philosophy</a:t>
            </a:r>
          </a:p>
          <a:p>
            <a:pPr>
              <a:spcBef>
                <a:spcPct val="0"/>
              </a:spcBef>
            </a:pPr>
            <a:r>
              <a:rPr lang="en-US" smtClean="0"/>
              <a:t>Lee Strobel – Journalist/apologist</a:t>
            </a:r>
          </a:p>
          <a:p>
            <a:pPr>
              <a:spcBef>
                <a:spcPct val="0"/>
              </a:spcBef>
            </a:pPr>
            <a:r>
              <a:rPr lang="en-US" smtClean="0"/>
              <a:t>Stephen Meyer – Geophysicist – PHD in Science Philosophy – Cambridge U</a:t>
            </a:r>
          </a:p>
        </p:txBody>
      </p:sp>
      <p:sp>
        <p:nvSpPr>
          <p:cNvPr id="159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363E8F-80DB-41FA-8C7F-00D3CDA85823}" type="slidenum">
              <a:rPr lang="en-US"/>
              <a:pPr fontAlgn="base">
                <a:spcBef>
                  <a:spcPct val="0"/>
                </a:spcBef>
                <a:spcAft>
                  <a:spcPct val="0"/>
                </a:spcAft>
              </a:pPr>
              <a:t>74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1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08A980-C0E4-4A3A-84BC-30C38B690011}" type="slidenum">
              <a:rPr lang="en-US"/>
              <a:pPr fontAlgn="base">
                <a:spcBef>
                  <a:spcPct val="0"/>
                </a:spcBef>
                <a:spcAft>
                  <a:spcPct val="0"/>
                </a:spcAft>
              </a:pPr>
              <a:t>75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Richard Dawkins – River Out of Eden</a:t>
            </a:r>
          </a:p>
          <a:p>
            <a:pPr>
              <a:spcBef>
                <a:spcPct val="0"/>
              </a:spcBef>
            </a:pPr>
            <a:r>
              <a:rPr lang="en-US" smtClean="0"/>
              <a:t>Why would the beliefs and views of an atheistic scientist be any more rational or correct than a theist? Also Freewill (Biblically) is not to change the future so  much as it is to change the present. </a:t>
            </a:r>
          </a:p>
        </p:txBody>
      </p:sp>
      <p:sp>
        <p:nvSpPr>
          <p:cNvPr id="163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B02118-614D-4FBC-908E-26D881678BE3}" type="slidenum">
              <a:rPr lang="en-US"/>
              <a:pPr fontAlgn="base">
                <a:spcBef>
                  <a:spcPct val="0"/>
                </a:spcBef>
                <a:spcAft>
                  <a:spcPct val="0"/>
                </a:spcAft>
              </a:pPr>
              <a:t>76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CD THREE</a:t>
            </a:r>
          </a:p>
          <a:p>
            <a:pPr>
              <a:spcBef>
                <a:spcPct val="0"/>
              </a:spcBef>
            </a:pPr>
            <a:r>
              <a:rPr lang="en-US" smtClean="0"/>
              <a:t>Onto – being (Gk) study of existence or being an existentialist believes that he or she just exist and are alive only to form whatever they wish for their life. i.e. We just are!</a:t>
            </a:r>
          </a:p>
          <a:p>
            <a:pPr>
              <a:spcBef>
                <a:spcPct val="0"/>
              </a:spcBef>
            </a:pPr>
            <a:r>
              <a:rPr lang="en-US" smtClean="0"/>
              <a:t>If there are objective moral values then somethings are wrong no matter what a person thinks.  If there is no God or ultimate good then what is the basis for moral values. The existentialist will say that we or men together decided what is right and wrong and that humans do not need a God to tell them that. Since radical Islamists ( a group of humans) do not believe that murdering an infidel is morally wrong then you would have to approve of that behavior. i.e. Do you believe that some things are wrong no matter who are where you are? Some may say yes until you catch them protesting something. Do you believe that my attitude about homosexual’s is wrong?  Researchers have found that many, dare I say most, liberals are indeed liberal when it comes to everyone else but lean conservative when living out their own lives. i.e. Giant windmills are what we need to replace fossil fuels until they are being placed in their neighborhood. </a:t>
            </a:r>
          </a:p>
        </p:txBody>
      </p:sp>
      <p:sp>
        <p:nvSpPr>
          <p:cNvPr id="167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010FEC-6B2D-4375-B8DC-AB9F525770C2}" type="slidenum">
              <a:rPr lang="en-US"/>
              <a:pPr fontAlgn="base">
                <a:spcBef>
                  <a:spcPct val="0"/>
                </a:spcBef>
                <a:spcAft>
                  <a:spcPct val="0"/>
                </a:spcAft>
              </a:pPr>
              <a:t>79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p:spPr>
      </p:sp>
      <p:sp>
        <p:nvSpPr>
          <p:cNvPr id="169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Must be fair to atheists etc… there is variety within a kind</a:t>
            </a:r>
          </a:p>
          <a:p>
            <a:pPr>
              <a:spcBef>
                <a:spcPct val="0"/>
              </a:spcBef>
            </a:pPr>
            <a:r>
              <a:rPr lang="en-US" smtClean="0"/>
              <a:t>Now that we have eliminated ‘science’ as the excuse, we can have a dialog as to why? Evil is a moral judgement and is not made up of matter as atheists state is all the universe is. Scientists testify that science does not and cannot give answers to moral or ethical values. </a:t>
            </a:r>
          </a:p>
          <a:p>
            <a:pPr>
              <a:spcBef>
                <a:spcPct val="0"/>
              </a:spcBef>
            </a:pPr>
            <a:r>
              <a:rPr lang="en-US" smtClean="0"/>
              <a:t>YHWH’s focus is on His people Israel. Virtually all of the calamities surrounding Noah, Joseph, Jacob, servitude in Egypt and even Yeshua’s crucifixion led to deliverance. You might say that man comes to certain conclusions about our world without all the information. It may not be difficult to explain how random good and random evil can come forth from a universe that came into existence by random natural forces. But how does pitiless genes, unconcerned atoms and random quantum fluctuations explain design?</a:t>
            </a:r>
          </a:p>
          <a:p>
            <a:pPr>
              <a:spcBef>
                <a:spcPct val="0"/>
              </a:spcBef>
            </a:pPr>
            <a:endParaRPr lang="en-US" smtClean="0"/>
          </a:p>
          <a:p>
            <a:pPr>
              <a:spcBef>
                <a:spcPct val="0"/>
              </a:spcBef>
            </a:pPr>
            <a:r>
              <a:rPr lang="en-US" smtClean="0"/>
              <a:t>Which one is wishful thinking? Believing in a God and Creator who will reward you one day with eternal life OR not believing in a God or Creator and assuming that you will not be held accountable for all your sins? There is a motive for not believing in God – there will be no ultimate ramifications for my behavior. i.e. the guy under the plastic swimming pool.</a:t>
            </a:r>
          </a:p>
          <a:p>
            <a:pPr>
              <a:spcBef>
                <a:spcPct val="0"/>
              </a:spcBef>
            </a:pPr>
            <a:r>
              <a:rPr lang="en-US" smtClean="0"/>
              <a:t>Most ‘social change’ is all about what people are convinced is good. I am 5’7” and 64 years old. I cannot play for the NBA But according to the philosophy of social change I should complain that there are not enough 64 years on the Lakers</a:t>
            </a:r>
          </a:p>
          <a:p>
            <a:pPr>
              <a:spcBef>
                <a:spcPct val="0"/>
              </a:spcBef>
            </a:pPr>
            <a:r>
              <a:rPr lang="en-US" smtClean="0"/>
              <a:t>*utilitarianism – ethical theory that we should all do whatever is the most good for the most amount of people – it is hard running a universe</a:t>
            </a:r>
          </a:p>
          <a:p>
            <a:pPr>
              <a:spcBef>
                <a:spcPct val="0"/>
              </a:spcBef>
            </a:pPr>
            <a:endParaRPr lang="en-US" smtClean="0"/>
          </a:p>
        </p:txBody>
      </p:sp>
      <p:sp>
        <p:nvSpPr>
          <p:cNvPr id="169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74ACD2-9CDE-48C5-9D8A-1A9DC704B82D}" type="slidenum">
              <a:rPr lang="en-US"/>
              <a:pPr fontAlgn="base">
                <a:spcBef>
                  <a:spcPct val="0"/>
                </a:spcBef>
                <a:spcAft>
                  <a:spcPct val="0"/>
                </a:spcAft>
              </a:pPr>
              <a:t>80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Earth with violence series I show that God did not drown anyone. The people did? Ask them if they believe that people are responsible for global warming. Is it the bullets that murder people? I simply believe that God creates, makes, restores, heals and saves through His own laws. And that spiritual laws operate the same as physical laws. i.e. an object in motion tends to stay in motion…</a:t>
            </a:r>
          </a:p>
          <a:p>
            <a:pPr>
              <a:spcBef>
                <a:spcPct val="0"/>
              </a:spcBef>
            </a:pPr>
            <a:r>
              <a:rPr lang="en-US" smtClean="0"/>
              <a:t>https://www.youtube.com/watch?v=_V5ee1M4Slg</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C37771-6C5F-46FB-9A35-F96193C1DDF9}" type="slidenum">
              <a:rPr lang="en-US">
                <a:solidFill>
                  <a:srgbClr val="000000"/>
                </a:solidFill>
              </a:rPr>
              <a:pPr fontAlgn="base">
                <a:spcBef>
                  <a:spcPct val="0"/>
                </a:spcBef>
                <a:spcAft>
                  <a:spcPct val="0"/>
                </a:spcAft>
              </a:pPr>
              <a:t>9</a:t>
            </a:fld>
            <a:endParaRPr lang="en-US">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p:spPr>
      </p:sp>
      <p:sp>
        <p:nvSpPr>
          <p:cNvPr id="172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major part of the result of an atheistic/environmental/Peta society which deplores the idea of evil humans is the whole AI technology. </a:t>
            </a:r>
          </a:p>
          <a:p>
            <a:pPr>
              <a:spcBef>
                <a:spcPct val="0"/>
              </a:spcBef>
            </a:pPr>
            <a:r>
              <a:rPr lang="en-US" smtClean="0"/>
              <a:t>Also mention Yesha 55:10-11 and 24:1-6 – changing the order (prostagma) of things – AND MEN BEGAN – their question is why doesn’t God do something about it. He is through us (exile)</a:t>
            </a:r>
          </a:p>
        </p:txBody>
      </p:sp>
      <p:sp>
        <p:nvSpPr>
          <p:cNvPr id="172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95E23A-6C34-4035-9B43-8EA8727F047B}" type="slidenum">
              <a:rPr lang="en-US"/>
              <a:pPr fontAlgn="base">
                <a:spcBef>
                  <a:spcPct val="0"/>
                </a:spcBef>
                <a:spcAft>
                  <a:spcPct val="0"/>
                </a:spcAft>
              </a:pPr>
              <a:t>81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p:spPr>
      </p:sp>
      <p:sp>
        <p:nvSpPr>
          <p:cNvPr id="174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Bottom line – HIS wisdom based upon having all the information</a:t>
            </a:r>
          </a:p>
        </p:txBody>
      </p:sp>
      <p:sp>
        <p:nvSpPr>
          <p:cNvPr id="174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4C705C-A849-453D-AF12-F59F2ECCC6C8}" type="slidenum">
              <a:rPr lang="en-US"/>
              <a:pPr fontAlgn="base">
                <a:spcBef>
                  <a:spcPct val="0"/>
                </a:spcBef>
                <a:spcAft>
                  <a:spcPct val="0"/>
                </a:spcAft>
              </a:pPr>
              <a:t>82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Their assumption, without evidence, is that a world without choice or free will is a better world</a:t>
            </a:r>
          </a:p>
        </p:txBody>
      </p:sp>
      <p:sp>
        <p:nvSpPr>
          <p:cNvPr id="176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F9F5CC-D987-44A3-8966-27FAE2210D52}" type="slidenum">
              <a:rPr lang="en-US"/>
              <a:pPr fontAlgn="base">
                <a:spcBef>
                  <a:spcPct val="0"/>
                </a:spcBef>
                <a:spcAft>
                  <a:spcPct val="0"/>
                </a:spcAft>
              </a:pPr>
              <a:t>83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Some people, based upon their own moral decisions, rape and murder</a:t>
            </a:r>
          </a:p>
        </p:txBody>
      </p:sp>
      <p:sp>
        <p:nvSpPr>
          <p:cNvPr id="179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243EEB-2D1B-42BD-B17C-5F4EFE1ABC41}" type="slidenum">
              <a:rPr lang="en-US"/>
              <a:pPr fontAlgn="base">
                <a:spcBef>
                  <a:spcPct val="0"/>
                </a:spcBef>
                <a:spcAft>
                  <a:spcPct val="0"/>
                </a:spcAft>
              </a:pPr>
              <a:t>85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457200" fontAlgn="auto">
              <a:spcBef>
                <a:spcPts val="1000"/>
              </a:spcBef>
              <a:spcAft>
                <a:spcPts val="0"/>
              </a:spcAft>
              <a:buClr>
                <a:srgbClr val="1E5155">
                  <a:lumMod val="40000"/>
                  <a:lumOff val="60000"/>
                </a:srgbClr>
              </a:buClr>
              <a:buSzPct val="80000"/>
              <a:buFont typeface="Wingdings 3" charset="2"/>
              <a:buNone/>
              <a:defRPr/>
            </a:pPr>
            <a:r>
              <a:rPr lang="en-US" sz="1600" dirty="0">
                <a:solidFill>
                  <a:prstClr val="white"/>
                </a:solidFill>
                <a:latin typeface="Centaur" panose="02030504050205020304" pitchFamily="18" charset="0"/>
                <a:ea typeface="+mj-ea"/>
                <a:cs typeface="+mj-cs"/>
              </a:rPr>
              <a:t>*read evolution simulator – Village Atheist - </a:t>
            </a:r>
            <a:r>
              <a:rPr lang="en-US" sz="1600" dirty="0" err="1">
                <a:solidFill>
                  <a:prstClr val="white"/>
                </a:solidFill>
                <a:latin typeface="Centaur" panose="02030504050205020304" pitchFamily="18" charset="0"/>
                <a:ea typeface="+mj-ea"/>
                <a:cs typeface="+mj-cs"/>
              </a:rPr>
              <a:t>pg</a:t>
            </a:r>
            <a:r>
              <a:rPr lang="en-US" sz="1600" dirty="0">
                <a:solidFill>
                  <a:prstClr val="white"/>
                </a:solidFill>
                <a:latin typeface="Centaur" panose="02030504050205020304" pitchFamily="18" charset="0"/>
                <a:ea typeface="+mj-ea"/>
                <a:cs typeface="+mj-cs"/>
              </a:rPr>
              <a:t> 66</a:t>
            </a:r>
          </a:p>
          <a:p>
            <a:pPr fontAlgn="auto">
              <a:spcBef>
                <a:spcPts val="0"/>
              </a:spcBef>
              <a:spcAft>
                <a:spcPts val="0"/>
              </a:spcAft>
              <a:defRPr/>
            </a:pPr>
            <a:endParaRPr lang="en-US" dirty="0"/>
          </a:p>
        </p:txBody>
      </p:sp>
      <p:sp>
        <p:nvSpPr>
          <p:cNvPr id="181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4B02D8-91E7-4065-8B90-BCF5C0B6C2AD}" type="slidenum">
              <a:rPr lang="en-US"/>
              <a:pPr fontAlgn="base">
                <a:spcBef>
                  <a:spcPct val="0"/>
                </a:spcBef>
                <a:spcAft>
                  <a:spcPct val="0"/>
                </a:spcAft>
              </a:pPr>
              <a:t>86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Village Atheist pg 66</a:t>
            </a:r>
          </a:p>
        </p:txBody>
      </p:sp>
      <p:sp>
        <p:nvSpPr>
          <p:cNvPr id="183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E363E0-7AA9-45CC-BE8D-E47AEB634260}" type="slidenum">
              <a:rPr lang="en-US"/>
              <a:pPr fontAlgn="base">
                <a:spcBef>
                  <a:spcPct val="0"/>
                </a:spcBef>
                <a:spcAft>
                  <a:spcPct val="0"/>
                </a:spcAft>
              </a:pPr>
              <a:t>87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CD FOUR</a:t>
            </a:r>
          </a:p>
          <a:p>
            <a:pPr>
              <a:spcBef>
                <a:spcPct val="0"/>
              </a:spcBef>
            </a:pPr>
            <a:endParaRPr lang="en-US" smtClean="0"/>
          </a:p>
          <a:p>
            <a:pPr>
              <a:spcBef>
                <a:spcPct val="0"/>
              </a:spcBef>
            </a:pPr>
            <a:r>
              <a:rPr lang="en-US" smtClean="0"/>
              <a:t>Neilson was one of the signers of the Humanist Manifesto  -1973 what depresses him is that we are born, live and die and that is it - “Why should I be moral?” American Philosophical Quarterly 21, 1894: </a:t>
            </a:r>
          </a:p>
        </p:txBody>
      </p:sp>
      <p:sp>
        <p:nvSpPr>
          <p:cNvPr id="185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D14A0F-11C4-4CEE-8067-82F91D1D2E95}" type="slidenum">
              <a:rPr lang="en-US"/>
              <a:pPr fontAlgn="base">
                <a:spcBef>
                  <a:spcPct val="0"/>
                </a:spcBef>
                <a:spcAft>
                  <a:spcPct val="0"/>
                </a:spcAft>
              </a:pPr>
              <a:t>88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p:spPr>
      </p:sp>
      <p:sp>
        <p:nvSpPr>
          <p:cNvPr id="187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When addressing Biblical passages, I respond…I have studied this passage in Hebrew, Aramaic and Greek, consulted several Latin versions, and broken down each word in it’s syntactical relationship and searched their same grammatical forms from Genesis to Revelation…So how did you arrive at your interpretation? Not only did they not do anything close to that, but the majority of the time they cannot even tell you the location of the passage they are referring to. It is just a defense phrase. </a:t>
            </a:r>
          </a:p>
        </p:txBody>
      </p:sp>
      <p:sp>
        <p:nvSpPr>
          <p:cNvPr id="187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20E2DA-1C05-43BE-9CE9-59153EBE8A01}" type="slidenum">
              <a:rPr lang="en-US"/>
              <a:pPr fontAlgn="base">
                <a:spcBef>
                  <a:spcPct val="0"/>
                </a:spcBef>
                <a:spcAft>
                  <a:spcPct val="0"/>
                </a:spcAft>
              </a:pPr>
              <a:t>89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Law of non-contradiction – you cannot claim that nothing is real or nothing really exists. That would mean that your conclusion that nothing exists does not exists. Same is true with truth</a:t>
            </a:r>
          </a:p>
        </p:txBody>
      </p:sp>
      <p:sp>
        <p:nvSpPr>
          <p:cNvPr id="190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C5D916-6F1E-49E6-B2B9-2F76A6459A29}" type="slidenum">
              <a:rPr lang="en-US"/>
              <a:pPr fontAlgn="base">
                <a:spcBef>
                  <a:spcPct val="0"/>
                </a:spcBef>
                <a:spcAft>
                  <a:spcPct val="0"/>
                </a:spcAft>
              </a:pPr>
              <a:t>91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https://www.biblicalarchaeology.org/daily/ancient-cultures/daily-life-and-practice/first-person-human-sacrifice-to-an-ammonite-god/</a:t>
            </a:r>
          </a:p>
          <a:p>
            <a:pPr>
              <a:spcBef>
                <a:spcPct val="0"/>
              </a:spcBef>
            </a:pPr>
            <a:r>
              <a:rPr lang="en-US" smtClean="0"/>
              <a:t>TALK ABOUT the exile here</a:t>
            </a:r>
          </a:p>
        </p:txBody>
      </p:sp>
      <p:sp>
        <p:nvSpPr>
          <p:cNvPr id="193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2C9B62-2541-4B8B-88F3-F67E009F8D74}" type="slidenum">
              <a:rPr lang="en-US"/>
              <a:pPr fontAlgn="base">
                <a:spcBef>
                  <a:spcPct val="0"/>
                </a:spcBef>
                <a:spcAft>
                  <a:spcPct val="0"/>
                </a:spcAft>
              </a:pPr>
              <a:t>93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Comedic atheists making a mockery of our existence after this life when most atheistic theoretical physicists are teaching that there are multiuniverses containing other existences where another Elvis does exist. Hmmmm</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4178CA-69EF-460B-B45C-A053556DDF32}" type="slidenum">
              <a:rPr lang="en-US">
                <a:solidFill>
                  <a:srgbClr val="000000"/>
                </a:solidFill>
              </a:rPr>
              <a:pPr fontAlgn="base">
                <a:spcBef>
                  <a:spcPct val="0"/>
                </a:spcBef>
                <a:spcAft>
                  <a:spcPct val="0"/>
                </a:spcAft>
              </a:pPr>
              <a:t>12</a:t>
            </a:fld>
            <a:endParaRPr lang="en-US">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Creator’s message of salvation and eternal life is for you and I to receive or reject. And when we receive what has been revealed to us He commands us to go forth and teach others. But what is in another man’s heart is not for us to fret over. I do not believe that God sends anyone to hell against their will or even because of ignorance or deceit. I believe hell is for deliberate rebellion and rejection of His grace however that comes to each man.</a:t>
            </a:r>
          </a:p>
          <a:p>
            <a:pPr>
              <a:spcBef>
                <a:spcPct val="0"/>
              </a:spcBef>
            </a:pPr>
            <a:r>
              <a:rPr lang="en-US" smtClean="0"/>
              <a:t>I believe that the use of the word ‘man’ (adam) in scripture always refers to males and females unless the context requires otherwise. I take all scripture literally unless the context demands otherwise.</a:t>
            </a:r>
          </a:p>
        </p:txBody>
      </p:sp>
      <p:sp>
        <p:nvSpPr>
          <p:cNvPr id="196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DA98CD-8F79-4A15-923B-8C2BD7E87E3B}" type="slidenum">
              <a:rPr lang="en-US"/>
              <a:pPr fontAlgn="base">
                <a:spcBef>
                  <a:spcPct val="0"/>
                </a:spcBef>
                <a:spcAft>
                  <a:spcPct val="0"/>
                </a:spcAft>
              </a:pPr>
              <a:t>95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Chug is a reference to the visible horizon and not to the ‘shape of the earth’. </a:t>
            </a:r>
          </a:p>
        </p:txBody>
      </p:sp>
      <p:sp>
        <p:nvSpPr>
          <p:cNvPr id="198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63098A-039A-43C3-870E-EE41D8060C4D}" type="slidenum">
              <a:rPr lang="en-US"/>
              <a:pPr fontAlgn="base">
                <a:spcBef>
                  <a:spcPct val="0"/>
                </a:spcBef>
                <a:spcAft>
                  <a:spcPct val="0"/>
                </a:spcAft>
              </a:pPr>
              <a:t>96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bwMode="auto">
          <a:noFill/>
          <a:ln>
            <a:solidFill>
              <a:srgbClr val="000000"/>
            </a:solidFill>
            <a:miter lim="800000"/>
            <a:headEnd/>
            <a:tailEnd/>
          </a:ln>
        </p:spPr>
      </p:sp>
      <p:sp>
        <p:nvSpPr>
          <p:cNvPr id="200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0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026664-BA14-4CC8-9787-442493589D6E}" type="slidenum">
              <a:rPr lang="en-US"/>
              <a:pPr fontAlgn="base">
                <a:spcBef>
                  <a:spcPct val="0"/>
                </a:spcBef>
                <a:spcAft>
                  <a:spcPct val="0"/>
                </a:spcAft>
              </a:pPr>
              <a:t>97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Even if t</a:t>
            </a:r>
          </a:p>
        </p:txBody>
      </p:sp>
      <p:sp>
        <p:nvSpPr>
          <p:cNvPr id="203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56AEB7-A94D-4D0B-A1EF-F3C43759635A}" type="slidenum">
              <a:rPr lang="en-US"/>
              <a:pPr fontAlgn="base">
                <a:spcBef>
                  <a:spcPct val="0"/>
                </a:spcBef>
                <a:spcAft>
                  <a:spcPct val="0"/>
                </a:spcAft>
              </a:pPr>
              <a:t>99</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p:spPr>
      </p:sp>
      <p:sp>
        <p:nvSpPr>
          <p:cNvPr id="205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Have covered this extensively in the Creation/Evolution series</a:t>
            </a:r>
          </a:p>
        </p:txBody>
      </p:sp>
      <p:sp>
        <p:nvSpPr>
          <p:cNvPr id="205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C72017-3C4B-45A5-94A4-1958042A79E7}" type="slidenum">
              <a:rPr lang="en-US"/>
              <a:pPr fontAlgn="base">
                <a:spcBef>
                  <a:spcPct val="0"/>
                </a:spcBef>
                <a:spcAft>
                  <a:spcPct val="0"/>
                </a:spcAft>
              </a:pPr>
              <a:t>100</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Both quotes from I Do Not Have Enough Faith To Be An Atheist pg 123</a:t>
            </a:r>
          </a:p>
        </p:txBody>
      </p:sp>
      <p:sp>
        <p:nvSpPr>
          <p:cNvPr id="208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7D1F73-6BD6-4426-BD01-1A2AC1707D96}" type="slidenum">
              <a:rPr lang="en-US"/>
              <a:pPr fontAlgn="base">
                <a:spcBef>
                  <a:spcPct val="0"/>
                </a:spcBef>
                <a:spcAft>
                  <a:spcPct val="0"/>
                </a:spcAft>
              </a:pPr>
              <a:t>102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p:cNvSpPr>
          <p:nvPr>
            <p:ph type="sldImg"/>
          </p:nvPr>
        </p:nvSpPr>
        <p:spPr bwMode="auto">
          <a:noFill/>
          <a:ln>
            <a:solidFill>
              <a:srgbClr val="000000"/>
            </a:solidFill>
            <a:miter lim="800000"/>
            <a:headEnd/>
            <a:tailEnd/>
          </a:ln>
        </p:spPr>
      </p:sp>
      <p:sp>
        <p:nvSpPr>
          <p:cNvPr id="210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same response from traditional Judaism as well. </a:t>
            </a:r>
          </a:p>
          <a:p>
            <a:pPr>
              <a:spcBef>
                <a:spcPct val="0"/>
              </a:spcBef>
            </a:pPr>
            <a:r>
              <a:rPr lang="en-US" smtClean="0"/>
              <a:t>Two things that are consistent will every human – we all sin, we all die – cause and effect. There is an antidote for the effects of sin just as there is an antidote for diseases, snake bits, poisoning etc</a:t>
            </a:r>
          </a:p>
        </p:txBody>
      </p:sp>
      <p:sp>
        <p:nvSpPr>
          <p:cNvPr id="210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C877E0-03B2-4DCF-8D64-DDCE54BF7771}" type="slidenum">
              <a:rPr lang="en-US"/>
              <a:pPr fontAlgn="base">
                <a:spcBef>
                  <a:spcPct val="0"/>
                </a:spcBef>
                <a:spcAft>
                  <a:spcPct val="0"/>
                </a:spcAft>
              </a:pPr>
              <a:t>103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One of the founders definition – Alan Turing - </a:t>
            </a:r>
            <a:r>
              <a:rPr lang="en-US" i="1" smtClean="0"/>
              <a:t>“I believe that at the end of the century the use of words and general educated opinion will have altered so much that one will be able to speak of machines thinking without expecting to be contradicted.” (1950)</a:t>
            </a:r>
            <a:endParaRPr lang="en-US" smtClean="0"/>
          </a:p>
          <a:p>
            <a:pPr>
              <a:spcBef>
                <a:spcPct val="0"/>
              </a:spcBef>
            </a:pPr>
            <a:r>
              <a:rPr lang="en-US" smtClean="0"/>
              <a:t>But he was also aware of the dangers.</a:t>
            </a:r>
          </a:p>
          <a:p>
            <a:pPr>
              <a:spcBef>
                <a:spcPct val="0"/>
              </a:spcBef>
            </a:pPr>
            <a:r>
              <a:rPr lang="en-US" i="1" smtClean="0"/>
              <a:t>“It seems probable that once the machine thinking method has started, it would not take long to outstrip our feeble powers… They would be able to converse with each other to sharpen their wits. At some stage therefore, we should have to expect the machines to take control.”</a:t>
            </a:r>
            <a:endParaRPr lang="en-US" smtClean="0"/>
          </a:p>
          <a:p>
            <a:pPr>
              <a:spcBef>
                <a:spcPct val="0"/>
              </a:spcBef>
            </a:pPr>
            <a:r>
              <a:rPr lang="en-US" smtClean="0"/>
              <a:t>While Vladimir Putin – The Russian president sees AI as a </a:t>
            </a:r>
            <a:r>
              <a:rPr lang="en-US" smtClean="0">
                <a:hlinkClick r:id="rId3"/>
              </a:rPr>
              <a:t>key to unlock power</a:t>
            </a:r>
            <a:r>
              <a:rPr lang="en-US" smtClean="0"/>
              <a:t>.</a:t>
            </a:r>
          </a:p>
          <a:p>
            <a:pPr>
              <a:spcBef>
                <a:spcPct val="0"/>
              </a:spcBef>
            </a:pPr>
            <a:r>
              <a:rPr lang="en-US" i="1" smtClean="0"/>
              <a:t>“Artificial intelligence is the future, not only for Russian, but for all of humankind. It comes with colossal opportunities, but also threats that are difficult to predict. Whoever becomes the leader in this sphere will become the ruler of the world.” </a:t>
            </a:r>
          </a:p>
          <a:p>
            <a:pPr>
              <a:spcBef>
                <a:spcPct val="0"/>
              </a:spcBef>
            </a:pPr>
            <a:r>
              <a:rPr lang="en-US" smtClean="0"/>
              <a:t>And he is not alone. Entrepreneur and technologist </a:t>
            </a:r>
            <a:r>
              <a:rPr lang="en-US" smtClean="0">
                <a:hlinkClick r:id="rId4"/>
              </a:rPr>
              <a:t>Elon Musk</a:t>
            </a:r>
            <a:r>
              <a:rPr lang="en-US" smtClean="0"/>
              <a:t>, though a keen investor in AI technology, believes:</a:t>
            </a:r>
          </a:p>
          <a:p>
            <a:pPr>
              <a:spcBef>
                <a:spcPct val="0"/>
              </a:spcBef>
            </a:pPr>
            <a:r>
              <a:rPr lang="en-US" i="1" smtClean="0"/>
              <a:t>“I think we should be very careful about artificial intelligence. If I had to guess at what our biggest existential threat is, I’d probably say that. So we need to be very careful.”</a:t>
            </a:r>
            <a:endParaRPr lang="en-US" smtClean="0"/>
          </a:p>
          <a:p>
            <a:pPr>
              <a:spcBef>
                <a:spcPct val="0"/>
              </a:spcBef>
            </a:pPr>
            <a:r>
              <a:rPr lang="en-US" smtClean="0"/>
              <a:t>https://www.forbes.com/sites/bernardmarr/2017/09/22/12-ai-quotes-everyone-should-read/#35481a1658a9</a:t>
            </a:r>
          </a:p>
          <a:p>
            <a:pPr>
              <a:spcBef>
                <a:spcPct val="0"/>
              </a:spcBef>
            </a:pPr>
            <a:endParaRPr lang="en-US" smtClean="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357CCD-0B1A-44FB-909A-463B494CF960}" type="slidenum">
              <a:rPr lang="en-US"/>
              <a:pPr fontAlgn="base">
                <a:spcBef>
                  <a:spcPct val="0"/>
                </a:spcBef>
                <a:spcAft>
                  <a:spcPct val="0"/>
                </a:spcAft>
              </a:pPr>
              <a:t>104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p:cNvSpPr>
          <p:nvPr>
            <p:ph type="sldImg"/>
          </p:nvPr>
        </p:nvSpPr>
        <p:spPr bwMode="auto">
          <a:noFill/>
          <a:ln>
            <a:solidFill>
              <a:srgbClr val="000000"/>
            </a:solidFill>
            <a:miter lim="800000"/>
            <a:headEnd/>
            <a:tailEnd/>
          </a:ln>
        </p:spPr>
      </p:sp>
      <p:sp>
        <p:nvSpPr>
          <p:cNvPr id="217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Always ask an atheist or evolutionist to tell you what part of Genesis is not true?</a:t>
            </a:r>
          </a:p>
          <a:p>
            <a:pPr>
              <a:spcBef>
                <a:spcPct val="0"/>
              </a:spcBef>
            </a:pPr>
            <a:r>
              <a:rPr lang="en-US" smtClean="0"/>
              <a:t>That God spoke the creation into existence? We covered that when discussing information earlier</a:t>
            </a:r>
          </a:p>
          <a:p>
            <a:pPr>
              <a:spcBef>
                <a:spcPct val="0"/>
              </a:spcBef>
            </a:pPr>
            <a:r>
              <a:rPr lang="en-US" smtClean="0"/>
              <a:t>That Eve talked to a snake?</a:t>
            </a:r>
          </a:p>
          <a:p>
            <a:pPr>
              <a:spcBef>
                <a:spcPct val="0"/>
              </a:spcBef>
            </a:pPr>
            <a:r>
              <a:rPr lang="en-US" smtClean="0"/>
              <a:t>The light comes before the sun? </a:t>
            </a:r>
          </a:p>
          <a:p>
            <a:pPr>
              <a:spcBef>
                <a:spcPct val="0"/>
              </a:spcBef>
            </a:pPr>
            <a:r>
              <a:rPr lang="en-US" smtClean="0"/>
              <a:t>It all happen in six days?</a:t>
            </a:r>
          </a:p>
          <a:p>
            <a:pPr>
              <a:spcBef>
                <a:spcPct val="0"/>
              </a:spcBef>
            </a:pPr>
            <a:r>
              <a:rPr lang="en-US" smtClean="0"/>
              <a:t>Only certain animals making it to Australia after the flood – discuss Gen 7-11 series</a:t>
            </a:r>
          </a:p>
          <a:p>
            <a:pPr>
              <a:spcBef>
                <a:spcPct val="0"/>
              </a:spcBef>
            </a:pPr>
            <a:endParaRPr lang="en-US" smtClean="0"/>
          </a:p>
        </p:txBody>
      </p:sp>
      <p:sp>
        <p:nvSpPr>
          <p:cNvPr id="217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8E137A-B6B3-4CB5-9E71-0CE511762C1F}" type="slidenum">
              <a:rPr lang="en-US"/>
              <a:pPr fontAlgn="base">
                <a:spcBef>
                  <a:spcPct val="0"/>
                </a:spcBef>
                <a:spcAft>
                  <a:spcPct val="0"/>
                </a:spcAft>
              </a:pPr>
              <a:t>107</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p:cNvSpPr>
          <p:nvPr>
            <p:ph type="sldImg"/>
          </p:nvPr>
        </p:nvSpPr>
        <p:spPr bwMode="auto">
          <a:noFill/>
          <a:ln>
            <a:solidFill>
              <a:srgbClr val="000000"/>
            </a:solidFill>
            <a:miter lim="800000"/>
            <a:headEnd/>
            <a:tailEnd/>
          </a:ln>
        </p:spPr>
      </p:sp>
      <p:sp>
        <p:nvSpPr>
          <p:cNvPr id="221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 Yochanan 6:66-68 From that </a:t>
            </a:r>
            <a:r>
              <a:rPr lang="en-US" i="1" smtClean="0">
                <a:latin typeface="Arial" charset="0"/>
              </a:rPr>
              <a:t>time </a:t>
            </a:r>
            <a:r>
              <a:rPr lang="en-US" smtClean="0">
                <a:latin typeface="Arial" charset="0"/>
              </a:rPr>
              <a:t>many of his disciples went back, and walked no more with him. Then said Jesus unto the twelve, Will ye also go away? Then Simon Peter answered him, Lord, to whom shall we go? thou hast the words of eternal life.</a:t>
            </a:r>
          </a:p>
        </p:txBody>
      </p:sp>
      <p:sp>
        <p:nvSpPr>
          <p:cNvPr id="221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687AAA-6028-4B31-9478-B78A774172E6}" type="slidenum">
              <a:rPr lang="en-US"/>
              <a:pPr fontAlgn="base">
                <a:spcBef>
                  <a:spcPct val="0"/>
                </a:spcBef>
                <a:spcAft>
                  <a:spcPct val="0"/>
                </a:spcAft>
              </a:pPr>
              <a:t>110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Are we not to teach those who are already in the covenant? Already in the Jewish bloodline? Was Yeshua’ NOT teaching the religious leaders of the day? Mt 4:23?</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58B28C-11AB-4F91-834A-198326E16DC4}" type="slidenum">
              <a:rPr lang="en-US"/>
              <a:pPr fontAlgn="base">
                <a:spcBef>
                  <a:spcPct val="0"/>
                </a:spcBef>
                <a:spcAft>
                  <a:spcPct val="0"/>
                </a:spcAft>
              </a:pPr>
              <a:t>16</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bwMode="auto">
          <a:noFill/>
          <a:ln>
            <a:solidFill>
              <a:srgbClr val="000000"/>
            </a:solidFill>
            <a:miter lim="800000"/>
            <a:headEnd/>
            <a:tailEnd/>
          </a:ln>
        </p:spPr>
      </p:sp>
      <p:sp>
        <p:nvSpPr>
          <p:cNvPr id="223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Most atheists have no problem with individuals singing, praising, adoring and serving whatever god or gods they choose. It is when that their god imposes something on their life (Torah) that they explode. Apparently, men telling other men what to do and what not to do is alright, it is the idea of God telling them what to do that curls their suspenders. </a:t>
            </a:r>
          </a:p>
        </p:txBody>
      </p:sp>
      <p:sp>
        <p:nvSpPr>
          <p:cNvPr id="223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9A7253-0E7D-4C59-AD41-10BB29779132}" type="slidenum">
              <a:rPr lang="en-US"/>
              <a:pPr fontAlgn="base">
                <a:spcBef>
                  <a:spcPct val="0"/>
                </a:spcBef>
                <a:spcAft>
                  <a:spcPct val="0"/>
                </a:spcAft>
              </a:pPr>
              <a:t>111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are not designed to reason or understand everything by ourselves. WE ARE A BODY</a:t>
            </a:r>
          </a:p>
          <a:p>
            <a:pPr>
              <a:spcBef>
                <a:spcPct val="0"/>
              </a:spcBef>
            </a:pPr>
            <a:r>
              <a:rPr lang="en-US" smtClean="0"/>
              <a:t>This is a western (exile) concept i.e. because of mixing with the nations – Greek culture</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77FB59-B69C-4C1E-9F71-1DB3D0CCC2A1}" type="slidenum">
              <a:rPr lang="en-US">
                <a:solidFill>
                  <a:srgbClr val="000000"/>
                </a:solidFill>
              </a:rPr>
              <a:pPr fontAlgn="base">
                <a:spcBef>
                  <a:spcPct val="0"/>
                </a:spcBef>
                <a:spcAft>
                  <a:spcPct val="0"/>
                </a:spcAft>
              </a:pPr>
              <a:t>18</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idea of faith is intimately tied to the dynamics of trust. Many people argue (ex: Francis Collins, he believes in a higher power that brought evolution into the world) that faith and science are two different things and that science cannot argue the philosophical questions of faith. Who are we? Why are we here? Why does anything exist? It seems that anything or concept that cannot be reduced into an observable scientific form does not exist! Once again how do you scientifically prove the existence of a sigh, an emotion, or an atom? Relate the library story again. But I think that Mr. Collins has resigned himself to the idea that SCIENCE explains the rational, logical realities of the world and religious beliefs give us strength, confidence and a moral background for existing in that world. The seen and the unseen explain and verify each other. </a:t>
            </a:r>
          </a:p>
          <a:p>
            <a:pPr>
              <a:spcBef>
                <a:spcPct val="0"/>
              </a:spcBef>
            </a:pPr>
            <a:endParaRPr lang="en-US" smtClean="0"/>
          </a:p>
          <a:p>
            <a:pPr>
              <a:spcBef>
                <a:spcPct val="0"/>
              </a:spcBef>
            </a:pPr>
            <a:r>
              <a:rPr lang="en-US" smtClean="0"/>
              <a:t>When it comes to evidence which hill are you going to die on? </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2C28CB-9D4B-4ABF-9D26-DE201BAB73F4}" type="slidenum">
              <a:rPr lang="en-US">
                <a:solidFill>
                  <a:srgbClr val="000000"/>
                </a:solidFill>
              </a:rPr>
              <a:pPr fontAlgn="base">
                <a:spcBef>
                  <a:spcPct val="0"/>
                </a:spcBef>
                <a:spcAft>
                  <a:spcPct val="0"/>
                </a:spcAft>
              </a:pPr>
              <a:t>20</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F83F36B-D1EA-4D16-8E2E-B884A7AC5B94}" type="datetimeFigureOut">
              <a:rPr lang="en-US"/>
              <a:pPr>
                <a:defRPr/>
              </a:pPr>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1CD953-4CD0-41B7-88B4-B23ECB24320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E09931E-6A9A-4E20-B651-05F2B0C7A0FC}" type="datetimeFigureOut">
              <a:rPr lang="en-US"/>
              <a:pPr>
                <a:defRPr/>
              </a:pPr>
              <a:t>1/15/2019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158BF1-563C-4962-9DEE-A5402099A405}" type="slidenum">
              <a:rPr lang="en-US"/>
              <a:pPr>
                <a:defRPr/>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AFEBEE93-7EAD-4EFB-ABBE-AF696EC9EC93}" type="datetimeFigureOut">
              <a:rPr lang="en-US"/>
              <a:pPr>
                <a:defRPr/>
              </a:pPr>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5250BB-C511-4C91-B1F1-2B5992281A0C}" type="slidenum">
              <a:rPr lang="en-US"/>
              <a:pPr>
                <a:defRPr/>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5"/>
          </p:nvPr>
        </p:nvSpPr>
        <p:spPr/>
        <p:txBody>
          <a:bodyPr/>
          <a:lstStyle>
            <a:lvl1pPr>
              <a:defRPr/>
            </a:lvl1pPr>
          </a:lstStyle>
          <a:p>
            <a:pPr>
              <a:defRPr/>
            </a:pPr>
            <a:fld id="{8FCD5016-B39D-4CDB-B4D5-35CACADC1692}" type="datetimeFigureOut">
              <a:rPr lang="en-US"/>
              <a:pPr>
                <a:defRPr/>
              </a:pPr>
              <a:t>1/15/2019</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02B9F86E-63E4-4347-9ED6-C581B26A6BEE}" type="slidenum">
              <a:rPr lang="en-US"/>
              <a:pPr>
                <a:defRPr/>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8AC2DE6-3750-41E4-9C8A-B491C66DE280}" type="datetimeFigureOut">
              <a:rPr lang="en-US"/>
              <a:pPr>
                <a:defRPr/>
              </a:pPr>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BE5292-E25C-4C5E-8D26-CDDC9A60BC9B}" type="slidenum">
              <a:rPr lang="en-US"/>
              <a:pPr>
                <a:defRPr/>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18"/>
          </p:nvPr>
        </p:nvSpPr>
        <p:spPr/>
        <p:txBody>
          <a:bodyPr/>
          <a:lstStyle>
            <a:lvl1pPr>
              <a:defRPr/>
            </a:lvl1pPr>
          </a:lstStyle>
          <a:p>
            <a:pPr>
              <a:defRPr/>
            </a:pPr>
            <a:fld id="{72DAB10A-9B01-45CB-AC61-6A022C9B584C}" type="datetimeFigureOut">
              <a:rPr lang="en-US"/>
              <a:pPr>
                <a:defRPr/>
              </a:pPr>
              <a:t>1/15/2019</a:t>
            </a:fld>
            <a:endParaRPr lang="en-US" dirty="0"/>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pPr>
              <a:defRPr/>
            </a:pPr>
            <a:fld id="{4EDF2182-5DD0-4CDF-A091-609FBC86B869}" type="slidenum">
              <a:rPr lang="en-US"/>
              <a:pPr>
                <a:defRPr/>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3"/>
          <p:cNvSpPr>
            <a:spLocks noGrp="1"/>
          </p:cNvSpPr>
          <p:nvPr>
            <p:ph type="dt" sz="half" idx="23"/>
          </p:nvPr>
        </p:nvSpPr>
        <p:spPr/>
        <p:txBody>
          <a:bodyPr/>
          <a:lstStyle>
            <a:lvl1pPr>
              <a:defRPr/>
            </a:lvl1pPr>
          </a:lstStyle>
          <a:p>
            <a:pPr>
              <a:defRPr/>
            </a:pPr>
            <a:fld id="{E0D513D3-FE89-4D21-8983-0FF6E9B3813F}" type="datetimeFigureOut">
              <a:rPr lang="en-US"/>
              <a:pPr>
                <a:defRPr/>
              </a:pPr>
              <a:t>1/15/2019</a:t>
            </a:fld>
            <a:endParaRPr lang="en-US" dirty="0"/>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pPr>
              <a:defRPr/>
            </a:pPr>
            <a:fld id="{991425B6-21D2-45A0-AE77-FA85EEB778C3}" type="slidenum">
              <a:rPr lang="en-US"/>
              <a:pPr>
                <a:defRPr/>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ECDF0D9-35C3-4413-8804-F468E9C21532}" type="datetimeFigureOut">
              <a:rPr lang="en-US"/>
              <a:pPr>
                <a:defRPr/>
              </a:pPr>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A60E83-44DB-4169-AB9B-FD6659BCBF4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E2D65A6-9ABA-41D0-8B0F-187594DDB981}" type="datetimeFigureOut">
              <a:rPr lang="en-US"/>
              <a:pPr>
                <a:defRPr/>
              </a:pPr>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3049BA-AF9C-43CE-BA50-E2C9D5689D8F}"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9" cy="861420"/>
          </a:xfrm>
        </p:spPr>
        <p:txBody>
          <a:bodyPr/>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97614776-732A-4F29-B0DD-A3203EBD2977}" type="datetimeFigureOut">
              <a:rPr lang="en-US"/>
              <a:pPr>
                <a:defRPr/>
              </a:pPr>
              <a:t>1/15/2019</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63AF4051-C9B7-4650-9812-D061CC11A8FB}"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5E1E50E0-53F1-4129-B987-C8291A65A01F}" type="datetimeFigureOut">
              <a:rPr lang="en-US"/>
              <a:pPr>
                <a:defRPr/>
              </a:pPr>
              <a:t>1/15/2019</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D28625C0-5FFD-4085-B305-093C4F3D3C3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D434CB0-0548-4BC3-86A6-B091AC57FBAD}" type="datetimeFigureOut">
              <a:rPr lang="en-US"/>
              <a:pPr>
                <a:defRPr/>
              </a:pPr>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97429-B750-4635-B305-7B039F67C39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5E9E7C55-A730-42AE-9255-5530B0EB2661}" type="datetimeFigureOut">
              <a:rPr lang="en-US"/>
              <a:pPr>
                <a:defRPr/>
              </a:pPr>
              <a:t>1/15/2019</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2D8E6D69-4601-4185-88EE-F4C2AF63126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3" y="2060577"/>
            <a:ext cx="4396339" cy="4195763"/>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4" y="2056093"/>
            <a:ext cx="4396341" cy="4200245"/>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D6D2B965-42E8-4788-9ECA-E3E721A22F97}" type="datetimeFigureOut">
              <a:rPr lang="en-US"/>
              <a:pPr>
                <a:defRPr/>
              </a:pPr>
              <a:t>1/15/2019</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C2E0210B-D8A0-42E4-86DB-25B57DA968DC}"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03313" y="2514600"/>
            <a:ext cx="4396339" cy="3741738"/>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54496" y="2514600"/>
            <a:ext cx="4396339" cy="3741738"/>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610B7FF6-998E-4F6C-BA5C-2B6D8C5E3C70}" type="datetimeFigureOut">
              <a:rPr lang="en-US"/>
              <a:pPr>
                <a:defRPr/>
              </a:pPr>
              <a:t>1/15/2019</a:t>
            </a:fld>
            <a:endParaRPr lang="en-US" dirty="0"/>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B2BC5A5C-7020-4214-94AC-A371A87DB83D}"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F6282026-AEEA-44FF-9637-4AEDF930F11A}" type="datetimeFigureOut">
              <a:rPr lang="en-US"/>
              <a:pPr>
                <a:defRPr/>
              </a:pPr>
              <a:t>1/15/2019</a:t>
            </a:fld>
            <a:endParaRPr lang="en-US" dirty="0"/>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260A73FE-23FE-432D-98FF-3089753078EB}"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CD409212-FF93-44E3-A2FB-4F99DEB89EFE}" type="datetimeFigureOut">
              <a:rPr lang="en-US"/>
              <a:pPr>
                <a:defRPr/>
              </a:pPr>
              <a:t>1/15/2019</a:t>
            </a:fld>
            <a:endParaRPr lang="en-US" dirty="0"/>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B40E1D5A-E647-49AE-B14D-1A05361E26FE}"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2B31DBC1-F040-4F78-9986-13E14FD90113}" type="datetimeFigureOut">
              <a:rPr lang="en-US"/>
              <a:pPr>
                <a:defRPr/>
              </a:pPr>
              <a:t>1/15/2019</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51F88BE2-927B-4F02-9D05-5B3DE60A7FB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5" y="3657600"/>
            <a:ext cx="5084979" cy="13716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BB623932-51A7-483C-8478-D284A880D52B}" type="datetimeFigureOut">
              <a:rPr lang="en-US"/>
              <a:pPr>
                <a:defRPr/>
              </a:pPr>
              <a:t>1/15/2019</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DA917D96-03F4-4994-86D9-7EFEBB23C0D1}"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35667B00-1FAB-4E43-88F3-AA4FB4958225}" type="datetimeFigureOut">
              <a:rPr lang="en-US"/>
              <a:pPr>
                <a:defRPr/>
              </a:pPr>
              <a:t>1/15/2019</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BE2E1A6A-22C5-4283-BFAD-94E567AE3228}" type="slidenum">
              <a:rPr lang="en-US"/>
              <a:pPr>
                <a:defRPr/>
              </a:pPr>
              <a:t>‹#›</a:t>
            </a:fld>
            <a:endParaRPr lang="en-US" dirty="0"/>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427474A0-8704-4E1A-838D-E4202F8B3F70}" type="datetimeFigureOut">
              <a:rPr lang="en-US"/>
              <a:pPr>
                <a:defRPr/>
              </a:pPr>
              <a:t>1/15/2019</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32F04C6-1A95-4240-8A6D-A11CDC6A1841}" type="slidenum">
              <a:rPr lang="en-US"/>
              <a:pPr>
                <a:defRPr/>
              </a:pPr>
              <a:t>‹#›</a:t>
            </a:fld>
            <a:endParaRPr lang="en-US" dirty="0"/>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extLst>
          </p:cNvPr>
          <p:cNvSpPr txBox="1"/>
          <p:nvPr/>
        </p:nvSpPr>
        <p:spPr>
          <a:xfrm>
            <a:off x="896938" y="971550"/>
            <a:ext cx="803275" cy="15001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sz="9150" dirty="0"/>
              <a:t>“</a:t>
            </a:r>
          </a:p>
        </p:txBody>
      </p:sp>
      <p:sp>
        <p:nvSpPr>
          <p:cNvPr id="6" name="TextBox 5">
            <a:extLst>
              <a:ext uri="{FF2B5EF4-FFF2-40B4-BE49-F238E27FC236}"/>
            </a:extLst>
          </p:cNvPr>
          <p:cNvSpPr txBox="1"/>
          <p:nvPr/>
        </p:nvSpPr>
        <p:spPr>
          <a:xfrm>
            <a:off x="9329738" y="2613025"/>
            <a:ext cx="803275" cy="1501775"/>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sz="9150" dirty="0"/>
              <a:t>”</a:t>
            </a:r>
          </a:p>
        </p:txBody>
      </p:sp>
      <p:sp>
        <p:nvSpPr>
          <p:cNvPr id="2" name="Title 1"/>
          <p:cNvSpPr>
            <a:spLocks noGrp="1"/>
          </p:cNvSpPr>
          <p:nvPr>
            <p:ph type="title"/>
          </p:nvPr>
        </p:nvSpPr>
        <p:spPr>
          <a:xfrm>
            <a:off x="1574801" y="1447800"/>
            <a:ext cx="7999315" cy="2323374"/>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930401" y="3771174"/>
            <a:ext cx="7279649" cy="342174"/>
          </a:xfrm>
        </p:spPr>
        <p:txBody>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1154955" y="4350657"/>
            <a:ext cx="8825659" cy="1676400"/>
          </a:xfrm>
        </p:spPr>
        <p:txBody>
          <a:bodyPr anchor="ct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3">
            <a:extLst>
              <a:ext uri="{FF2B5EF4-FFF2-40B4-BE49-F238E27FC236}"/>
            </a:extLst>
          </p:cNvPr>
          <p:cNvSpPr>
            <a:spLocks noGrp="1"/>
          </p:cNvSpPr>
          <p:nvPr>
            <p:ph type="dt" sz="half" idx="15"/>
          </p:nvPr>
        </p:nvSpPr>
        <p:spPr/>
        <p:txBody>
          <a:bodyPr/>
          <a:lstStyle>
            <a:lvl1pPr>
              <a:defRPr/>
            </a:lvl1pPr>
          </a:lstStyle>
          <a:p>
            <a:pPr>
              <a:defRPr/>
            </a:pPr>
            <a:fld id="{EA994CE6-1362-4273-A204-9DCE20892F5A}" type="datetimeFigureOut">
              <a:rPr lang="en-US"/>
              <a:pPr>
                <a:defRPr/>
              </a:pPr>
              <a:t>1/15/2019</a:t>
            </a:fld>
            <a:endParaRPr lang="en-US" dirty="0"/>
          </a:p>
        </p:txBody>
      </p:sp>
      <p:sp>
        <p:nvSpPr>
          <p:cNvPr id="8" name="Footer Placeholder 4">
            <a:extLst>
              <a:ext uri="{FF2B5EF4-FFF2-40B4-BE49-F238E27FC236}"/>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7"/>
          </p:nvPr>
        </p:nvSpPr>
        <p:spPr/>
        <p:txBody>
          <a:bodyPr/>
          <a:lstStyle>
            <a:lvl1pPr>
              <a:defRPr/>
            </a:lvl1pPr>
          </a:lstStyle>
          <a:p>
            <a:pPr>
              <a:defRPr/>
            </a:pPr>
            <a:fld id="{96822A9E-E0ED-4552-AE68-EF222A1B213A}" type="slidenum">
              <a:rPr lang="en-US"/>
              <a:pPr>
                <a:defRPr/>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0D7D8B9-ABD5-4B98-A8B8-48F6579C6043}" type="datetimeFigureOut">
              <a:rPr lang="en-US"/>
              <a:pPr>
                <a:defRPr/>
              </a:pPr>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0753DE-7F43-4C0E-9646-3D13AF13EFC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97FE06CB-A30E-456B-8FD1-B4893E27EE36}" type="datetimeFigureOut">
              <a:rPr lang="en-US"/>
              <a:pPr>
                <a:defRPr/>
              </a:pPr>
              <a:t>1/15/2019</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303BC019-2CCB-4DA5-8DAC-B0AE6BD40FC6}" type="slidenum">
              <a:rPr lang="en-US"/>
              <a:pPr>
                <a:defRPr/>
              </a:pPr>
              <a:t>‹#›</a:t>
            </a:fld>
            <a:endParaRPr lang="en-US" dirty="0"/>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extLst>
          </p:cNvPr>
          <p:cNvCxnSpPr/>
          <p:nvPr/>
        </p:nvCxnSpPr>
        <p:spPr>
          <a:xfrm>
            <a:off x="6961188"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652463" y="2667000"/>
            <a:ext cx="2927351" cy="3589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3873105" y="2667000"/>
            <a:ext cx="2946795" cy="3589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7124701" y="2667000"/>
            <a:ext cx="2932113" cy="3589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Date Placeholder 3">
            <a:extLst>
              <a:ext uri="{FF2B5EF4-FFF2-40B4-BE49-F238E27FC236}"/>
            </a:extLst>
          </p:cNvPr>
          <p:cNvSpPr>
            <a:spLocks noGrp="1"/>
          </p:cNvSpPr>
          <p:nvPr>
            <p:ph type="dt" sz="half" idx="18"/>
          </p:nvPr>
        </p:nvSpPr>
        <p:spPr/>
        <p:txBody>
          <a:bodyPr/>
          <a:lstStyle>
            <a:lvl1pPr>
              <a:defRPr/>
            </a:lvl1pPr>
          </a:lstStyle>
          <a:p>
            <a:pPr>
              <a:defRPr/>
            </a:pPr>
            <a:fld id="{FCCD1C49-B047-4B96-BEBC-DC33146A9AB1}" type="datetimeFigureOut">
              <a:rPr lang="en-US"/>
              <a:pPr>
                <a:defRPr/>
              </a:pPr>
              <a:t>1/15/2019</a:t>
            </a:fld>
            <a:endParaRPr lang="en-US" dirty="0"/>
          </a:p>
        </p:txBody>
      </p:sp>
      <p:sp>
        <p:nvSpPr>
          <p:cNvPr id="12" name="Footer Placeholder 4">
            <a:extLst>
              <a:ext uri="{FF2B5EF4-FFF2-40B4-BE49-F238E27FC236}"/>
            </a:extLst>
          </p:cNvPr>
          <p:cNvSpPr>
            <a:spLocks noGrp="1"/>
          </p:cNvSpPr>
          <p:nvPr>
            <p:ph type="ftr" sz="quarter" idx="19"/>
          </p:nvPr>
        </p:nvSpPr>
        <p:spPr/>
        <p:txBody>
          <a:bodyPr/>
          <a:lstStyle>
            <a:lvl1pPr>
              <a:defRPr/>
            </a:lvl1pPr>
          </a:lstStyle>
          <a:p>
            <a:pPr>
              <a:defRPr/>
            </a:pPr>
            <a:endParaRPr lang="en-US"/>
          </a:p>
        </p:txBody>
      </p:sp>
      <p:sp>
        <p:nvSpPr>
          <p:cNvPr id="13" name="Slide Number Placeholder 5">
            <a:extLst>
              <a:ext uri="{FF2B5EF4-FFF2-40B4-BE49-F238E27FC236}"/>
            </a:extLst>
          </p:cNvPr>
          <p:cNvSpPr>
            <a:spLocks noGrp="1"/>
          </p:cNvSpPr>
          <p:nvPr>
            <p:ph type="sldNum" sz="quarter" idx="20"/>
          </p:nvPr>
        </p:nvSpPr>
        <p:spPr/>
        <p:txBody>
          <a:bodyPr/>
          <a:lstStyle>
            <a:lvl1pPr>
              <a:defRPr/>
            </a:lvl1pPr>
          </a:lstStyle>
          <a:p>
            <a:pPr>
              <a:defRPr/>
            </a:pPr>
            <a:fld id="{6EFBA8D6-CFE8-4800-8548-53FF44622B6A}" type="slidenum">
              <a:rPr lang="en-US"/>
              <a:pPr>
                <a:defRPr/>
              </a:pPr>
              <a:t>‹#›</a:t>
            </a:fld>
            <a:endParaRPr lang="en-US" dirty="0"/>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extLst>
          </p:cNvPr>
          <p:cNvCxnSpPr/>
          <p:nvPr/>
        </p:nvCxnSpPr>
        <p:spPr>
          <a:xfrm>
            <a:off x="6961188"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463" y="4827213"/>
            <a:ext cx="2940051" cy="65918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8022" y="4827212"/>
            <a:ext cx="2934407" cy="65918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4576" y="4827210"/>
            <a:ext cx="2935997" cy="65918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5" name="Date Placeholder 3">
            <a:extLst>
              <a:ext uri="{FF2B5EF4-FFF2-40B4-BE49-F238E27FC236}"/>
            </a:extLst>
          </p:cNvPr>
          <p:cNvSpPr>
            <a:spLocks noGrp="1"/>
          </p:cNvSpPr>
          <p:nvPr>
            <p:ph type="dt" sz="half" idx="23"/>
          </p:nvPr>
        </p:nvSpPr>
        <p:spPr/>
        <p:txBody>
          <a:bodyPr/>
          <a:lstStyle>
            <a:lvl1pPr>
              <a:defRPr/>
            </a:lvl1pPr>
          </a:lstStyle>
          <a:p>
            <a:pPr>
              <a:defRPr/>
            </a:pPr>
            <a:fld id="{83E2E6C4-8FD6-4620-8C13-B78FF9396FB7}" type="datetimeFigureOut">
              <a:rPr lang="en-US"/>
              <a:pPr>
                <a:defRPr/>
              </a:pPr>
              <a:t>1/15/2019</a:t>
            </a:fld>
            <a:endParaRPr lang="en-US" dirty="0"/>
          </a:p>
        </p:txBody>
      </p:sp>
      <p:sp>
        <p:nvSpPr>
          <p:cNvPr id="16" name="Footer Placeholder 4">
            <a:extLst>
              <a:ext uri="{FF2B5EF4-FFF2-40B4-BE49-F238E27FC236}"/>
            </a:extLst>
          </p:cNvPr>
          <p:cNvSpPr>
            <a:spLocks noGrp="1"/>
          </p:cNvSpPr>
          <p:nvPr>
            <p:ph type="ftr" sz="quarter" idx="24"/>
          </p:nvPr>
        </p:nvSpPr>
        <p:spPr/>
        <p:txBody>
          <a:bodyPr/>
          <a:lstStyle>
            <a:lvl1pPr>
              <a:defRPr/>
            </a:lvl1pPr>
          </a:lstStyle>
          <a:p>
            <a:pPr>
              <a:defRPr/>
            </a:pPr>
            <a:endParaRPr lang="en-US"/>
          </a:p>
        </p:txBody>
      </p:sp>
      <p:sp>
        <p:nvSpPr>
          <p:cNvPr id="17" name="Slide Number Placeholder 5">
            <a:extLst>
              <a:ext uri="{FF2B5EF4-FFF2-40B4-BE49-F238E27FC236}"/>
            </a:extLst>
          </p:cNvPr>
          <p:cNvSpPr>
            <a:spLocks noGrp="1"/>
          </p:cNvSpPr>
          <p:nvPr>
            <p:ph type="sldNum" sz="quarter" idx="25"/>
          </p:nvPr>
        </p:nvSpPr>
        <p:spPr/>
        <p:txBody>
          <a:bodyPr/>
          <a:lstStyle>
            <a:lvl1pPr>
              <a:defRPr/>
            </a:lvl1pPr>
          </a:lstStyle>
          <a:p>
            <a:pPr>
              <a:defRPr/>
            </a:pPr>
            <a:fld id="{E4CCAC9C-E0F0-45D3-A71E-351FE3E6913D}" type="slidenum">
              <a:rPr lang="en-US"/>
              <a:pPr>
                <a:defRPr/>
              </a:pPr>
              <a:t>‹#›</a:t>
            </a:fld>
            <a:endParaRPr lang="en-US" dirty="0"/>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14B015B6-A087-48DC-A714-076D3DF383FA}" type="datetimeFigureOut">
              <a:rPr lang="en-US"/>
              <a:pPr>
                <a:defRPr/>
              </a:pPr>
              <a:t>1/15/2019</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24BCEFF-C9D7-4B27-8456-9D25C48A9AD7}"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C6F44210-B874-41BA-A1D0-578C70BB3202}" type="datetimeFigureOut">
              <a:rPr lang="en-US"/>
              <a:pPr>
                <a:defRPr/>
              </a:pPr>
              <a:t>1/15/2019</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FA7EDA9-A861-419E-9010-97C46852502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3947385-5746-46E9-8B6D-F70C0A2DBCF6}" type="datetimeFigureOut">
              <a:rPr lang="en-US"/>
              <a:pPr>
                <a:defRPr/>
              </a:pPr>
              <a:t>1/15/2019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D3F057-0834-46B2-BD60-3EBDAAD92B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32F5C6E-7356-463E-A82C-709F061CB2F1}" type="datetimeFigureOut">
              <a:rPr lang="en-US"/>
              <a:pPr>
                <a:defRPr/>
              </a:pPr>
              <a:t>1/15/2019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BA639C-C80B-42F9-ADEC-2C0449A37C8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F229737-9A09-485C-870D-4E75EFA307E6}" type="datetimeFigureOut">
              <a:rPr lang="en-US"/>
              <a:pPr>
                <a:defRPr/>
              </a:pPr>
              <a:t>1/15/2019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3B7E81-A9D1-4EA2-AE8F-F4891CD2E04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276B74-D100-4BAD-A4B9-D4F892957B7F}" type="datetimeFigureOut">
              <a:rPr lang="en-US"/>
              <a:pPr>
                <a:defRPr/>
              </a:pPr>
              <a:t>1/15/2019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528CF9-7B46-42BD-86BA-FEC2FC5AB0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C797345-E00A-4DAC-8927-B7C5DE1B48C3}" type="datetimeFigureOut">
              <a:rPr lang="en-US"/>
              <a:pPr>
                <a:defRPr/>
              </a:pPr>
              <a:t>1/15/2019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93ABCC-8705-42A7-B003-C43987780F7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525E7D9-B190-4BE0-A4DE-D79D944A6CE4}" type="datetimeFigureOut">
              <a:rPr lang="en-US"/>
              <a:pPr>
                <a:defRPr/>
              </a:pPr>
              <a:t>1/15/2019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52CB10-8E0E-4F3C-BE09-D1597075A46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3.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5.png"/><Relationship Id="rId10" Type="http://schemas.openxmlformats.org/officeDocument/2006/relationships/slideLayout" Target="../slideLayouts/slideLayout27.xml"/><Relationship Id="rId19" Type="http://schemas.openxmlformats.org/officeDocument/2006/relationships/image" Target="../media/image6.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0"/>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2"/>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smtClean="0">
                <a:solidFill>
                  <a:schemeClr val="tx1">
                    <a:tint val="75000"/>
                    <a:alpha val="60000"/>
                  </a:schemeClr>
                </a:solidFill>
                <a:latin typeface="+mn-lt"/>
              </a:defRPr>
            </a:lvl1pPr>
          </a:lstStyle>
          <a:p>
            <a:pPr>
              <a:defRPr/>
            </a:pPr>
            <a:fld id="{B3949014-7146-475C-B51B-04B201B364C5}" type="datetimeFigureOut">
              <a:rPr lang="en-US"/>
              <a:pPr>
                <a:defRPr/>
              </a:pPr>
              <a:t>1/15/2019</a:t>
            </a:fld>
            <a:endParaRPr lang="en-US" dirty="0"/>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dirty="0">
                <a:solidFill>
                  <a:schemeClr val="tx1">
                    <a:tint val="75000"/>
                    <a:alpha val="60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smtClean="0">
                <a:solidFill>
                  <a:schemeClr val="tx1">
                    <a:tint val="75000"/>
                  </a:schemeClr>
                </a:solidFill>
                <a:latin typeface="+mn-lt"/>
              </a:defRPr>
            </a:lvl1pPr>
          </a:lstStyle>
          <a:p>
            <a:pPr>
              <a:defRPr/>
            </a:pPr>
            <a:fld id="{CB2BCF41-9140-4098-8F12-A4B615D9B6CA}"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76" r:id="rId1"/>
    <p:sldLayoutId id="2147483975" r:id="rId2"/>
    <p:sldLayoutId id="2147483974" r:id="rId3"/>
    <p:sldLayoutId id="2147483973" r:id="rId4"/>
    <p:sldLayoutId id="2147483972" r:id="rId5"/>
    <p:sldLayoutId id="2147483971" r:id="rId6"/>
    <p:sldLayoutId id="2147483970" r:id="rId7"/>
    <p:sldLayoutId id="2147483969" r:id="rId8"/>
    <p:sldLayoutId id="2147483968" r:id="rId9"/>
    <p:sldLayoutId id="2147483967" r:id="rId10"/>
    <p:sldLayoutId id="2147483966" r:id="rId11"/>
    <p:sldLayoutId id="2147483991" r:id="rId12"/>
    <p:sldLayoutId id="2147483965" r:id="rId13"/>
    <p:sldLayoutId id="2147483992" r:id="rId14"/>
    <p:sldLayoutId id="2147483993" r:id="rId15"/>
    <p:sldLayoutId id="2147483964" r:id="rId16"/>
    <p:sldLayoutId id="2147483963" r:id="rId17"/>
  </p:sldLayoutIdLst>
  <p:hf sldNum="0" hdr="0" ftr="0" dt="0"/>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itchFamily="34" charset="0"/>
        </a:defRPr>
      </a:lvl2pPr>
      <a:lvl3pPr algn="l" defTabSz="457200" rtl="0" fontAlgn="base">
        <a:spcBef>
          <a:spcPct val="0"/>
        </a:spcBef>
        <a:spcAft>
          <a:spcPct val="0"/>
        </a:spcAft>
        <a:defRPr sz="4200">
          <a:solidFill>
            <a:schemeClr val="tx2"/>
          </a:solidFill>
          <a:latin typeface="Century Gothic" pitchFamily="34" charset="0"/>
        </a:defRPr>
      </a:lvl3pPr>
      <a:lvl4pPr algn="l" defTabSz="457200" rtl="0" fontAlgn="base">
        <a:spcBef>
          <a:spcPct val="0"/>
        </a:spcBef>
        <a:spcAft>
          <a:spcPct val="0"/>
        </a:spcAft>
        <a:defRPr sz="4200">
          <a:solidFill>
            <a:schemeClr val="tx2"/>
          </a:solidFill>
          <a:latin typeface="Century Gothic" pitchFamily="34" charset="0"/>
        </a:defRPr>
      </a:lvl4pPr>
      <a:lvl5pPr algn="l" defTabSz="457200" rtl="0" fontAlgn="base">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20"/>
          <a:srcRect l="3613"/>
          <a:stretch>
            <a:fillRect/>
          </a:stretch>
        </p:blipFill>
        <p:spPr bwMode="auto">
          <a:xfrm>
            <a:off x="0" y="2670175"/>
            <a:ext cx="4037013" cy="4187825"/>
          </a:xfrm>
          <a:prstGeom prst="rect">
            <a:avLst/>
          </a:prstGeom>
          <a:noFill/>
          <a:ln w="9525">
            <a:noFill/>
            <a:miter lim="800000"/>
            <a:headEnd/>
            <a:tailEnd/>
          </a:ln>
        </p:spPr>
      </p:pic>
      <p:pic>
        <p:nvPicPr>
          <p:cNvPr id="19459" name="Picture 6"/>
          <p:cNvPicPr>
            <a:picLocks noChangeAspect="1" noChangeArrowheads="1"/>
          </p:cNvPicPr>
          <p:nvPr/>
        </p:nvPicPr>
        <p:blipFill>
          <a:blip r:embed="rId21"/>
          <a:srcRect l="35640"/>
          <a:stretch>
            <a:fillRect/>
          </a:stretch>
        </p:blipFill>
        <p:spPr bwMode="auto">
          <a:xfrm>
            <a:off x="0" y="2892425"/>
            <a:ext cx="1522413" cy="2365375"/>
          </a:xfrm>
          <a:prstGeom prst="rect">
            <a:avLst/>
          </a:prstGeom>
          <a:noFill/>
          <a:ln w="9525">
            <a:noFill/>
            <a:miter lim="800000"/>
            <a:headEnd/>
            <a:tailEnd/>
          </a:ln>
        </p:spPr>
      </p:pic>
      <p:sp>
        <p:nvSpPr>
          <p:cNvPr id="16" name="Oval 15">
            <a:extLst>
              <a:ext uri="{FF2B5EF4-FFF2-40B4-BE49-F238E27FC236}"/>
            </a:extLst>
          </p:cNvPr>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463" name="Picture 8"/>
          <p:cNvPicPr>
            <a:picLocks noChangeAspect="1" noChangeArrowheads="1"/>
          </p:cNvPicPr>
          <p:nvPr/>
        </p:nvPicPr>
        <p:blipFill>
          <a:blip r:embed="rId22"/>
          <a:srcRect t="28813"/>
          <a:stretch>
            <a:fillRect/>
          </a:stretch>
        </p:blipFill>
        <p:spPr bwMode="auto">
          <a:xfrm>
            <a:off x="7999413" y="0"/>
            <a:ext cx="1603375" cy="1141413"/>
          </a:xfrm>
          <a:prstGeom prst="rect">
            <a:avLst/>
          </a:prstGeom>
          <a:noFill/>
          <a:ln w="9525">
            <a:noFill/>
            <a:miter lim="800000"/>
            <a:headEnd/>
            <a:tailEnd/>
          </a:ln>
        </p:spPr>
      </p:pic>
      <p:pic>
        <p:nvPicPr>
          <p:cNvPr id="19464" name="Picture 9"/>
          <p:cNvPicPr>
            <a:picLocks noChangeAspect="1" noChangeArrowheads="1"/>
          </p:cNvPicPr>
          <p:nvPr/>
        </p:nvPicPr>
        <p:blipFill>
          <a:blip r:embed="rId23"/>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a:extLst>
              <a:ext uri="{FF2B5EF4-FFF2-40B4-BE49-F238E27FC236}"/>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466"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9467"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825" b="0" i="0">
                <a:solidFill>
                  <a:schemeClr val="tx1">
                    <a:tint val="75000"/>
                    <a:alpha val="60000"/>
                  </a:schemeClr>
                </a:solidFill>
                <a:latin typeface="+mn-lt"/>
              </a:defRPr>
            </a:lvl1pPr>
          </a:lstStyle>
          <a:p>
            <a:pPr>
              <a:defRPr/>
            </a:pPr>
            <a:fld id="{F288666A-A717-4150-A98E-84B11E770B2F}" type="datetimeFigureOut">
              <a:rPr lang="en-US"/>
              <a:pPr>
                <a:defRPr/>
              </a:pPr>
              <a:t>1/15/2019</a:t>
            </a:fld>
            <a:endParaRPr lang="en-US" dirty="0"/>
          </a:p>
        </p:txBody>
      </p:sp>
      <p:sp>
        <p:nvSpPr>
          <p:cNvPr id="5" name="Footer Placeholder 4">
            <a:extLst>
              <a:ext uri="{FF2B5EF4-FFF2-40B4-BE49-F238E27FC236}"/>
            </a:extLst>
          </p:cNvPr>
          <p:cNvSpPr>
            <a:spLocks noGrp="1"/>
          </p:cNvSpPr>
          <p:nvPr>
            <p:ph type="ftr" sz="quarter" idx="3"/>
          </p:nvPr>
        </p:nvSpPr>
        <p:spPr>
          <a:xfrm rot="5400000">
            <a:off x="8952706" y="3225007"/>
            <a:ext cx="3859213" cy="304800"/>
          </a:xfrm>
          <a:prstGeom prst="rect">
            <a:avLst/>
          </a:prstGeom>
        </p:spPr>
        <p:txBody>
          <a:bodyPr vert="horz" lIns="91440" tIns="45720" rIns="91440" bIns="45720" rtlCol="0" anchor="b"/>
          <a:lstStyle>
            <a:lvl1pPr algn="l" fontAlgn="auto">
              <a:spcBef>
                <a:spcPts val="0"/>
              </a:spcBef>
              <a:spcAft>
                <a:spcPts val="0"/>
              </a:spcAft>
              <a:defRPr sz="825" b="0" i="0">
                <a:solidFill>
                  <a:schemeClr val="tx1">
                    <a:tint val="75000"/>
                    <a:alpha val="60000"/>
                  </a:schemeClr>
                </a:solidFill>
                <a:latin typeface="+mn-lt"/>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100" b="0" i="0">
                <a:solidFill>
                  <a:schemeClr val="tx1">
                    <a:tint val="75000"/>
                  </a:schemeClr>
                </a:solidFill>
                <a:latin typeface="+mn-lt"/>
              </a:defRPr>
            </a:lvl1pPr>
          </a:lstStyle>
          <a:p>
            <a:pPr>
              <a:defRPr/>
            </a:pPr>
            <a:fld id="{1D952F89-4D65-4028-9D15-DAFB23EB1E7D}"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90" r:id="rId1"/>
    <p:sldLayoutId id="2147483989" r:id="rId2"/>
    <p:sldLayoutId id="2147483988" r:id="rId3"/>
    <p:sldLayoutId id="2147483987" r:id="rId4"/>
    <p:sldLayoutId id="2147483986" r:id="rId5"/>
    <p:sldLayoutId id="2147483985" r:id="rId6"/>
    <p:sldLayoutId id="2147483984" r:id="rId7"/>
    <p:sldLayoutId id="2147483983" r:id="rId8"/>
    <p:sldLayoutId id="2147483982" r:id="rId9"/>
    <p:sldLayoutId id="2147483981" r:id="rId10"/>
    <p:sldLayoutId id="2147483980" r:id="rId11"/>
    <p:sldLayoutId id="2147483994" r:id="rId12"/>
    <p:sldLayoutId id="2147483979" r:id="rId13"/>
    <p:sldLayoutId id="2147483995" r:id="rId14"/>
    <p:sldLayoutId id="2147483996" r:id="rId15"/>
    <p:sldLayoutId id="2147483978" r:id="rId16"/>
    <p:sldLayoutId id="2147483977" r:id="rId17"/>
  </p:sldLayoutIdLst>
  <p:hf sldNum="0" hdr="0" ftr="0" dt="0"/>
  <p:txStyles>
    <p:titleStyle>
      <a:lvl1pPr algn="l" defTabSz="342900" rtl="0" eaLnBrk="0" fontAlgn="base" hangingPunct="0">
        <a:spcBef>
          <a:spcPct val="0"/>
        </a:spcBef>
        <a:spcAft>
          <a:spcPct val="0"/>
        </a:spcAft>
        <a:defRPr sz="3100" kern="1200">
          <a:solidFill>
            <a:schemeClr val="tx2"/>
          </a:solidFill>
          <a:latin typeface="+mj-lt"/>
          <a:ea typeface="+mj-ea"/>
          <a:cs typeface="+mj-cs"/>
        </a:defRPr>
      </a:lvl1pPr>
      <a:lvl2pPr algn="l" defTabSz="342900" rtl="0" eaLnBrk="0" fontAlgn="base" hangingPunct="0">
        <a:spcBef>
          <a:spcPct val="0"/>
        </a:spcBef>
        <a:spcAft>
          <a:spcPct val="0"/>
        </a:spcAft>
        <a:defRPr sz="3100">
          <a:solidFill>
            <a:schemeClr val="tx2"/>
          </a:solidFill>
          <a:latin typeface="Century Gothic" panose="020B0502020202020204" pitchFamily="34" charset="0"/>
        </a:defRPr>
      </a:lvl2pPr>
      <a:lvl3pPr algn="l" defTabSz="342900" rtl="0" eaLnBrk="0" fontAlgn="base" hangingPunct="0">
        <a:spcBef>
          <a:spcPct val="0"/>
        </a:spcBef>
        <a:spcAft>
          <a:spcPct val="0"/>
        </a:spcAft>
        <a:defRPr sz="3100">
          <a:solidFill>
            <a:schemeClr val="tx2"/>
          </a:solidFill>
          <a:latin typeface="Century Gothic" panose="020B0502020202020204" pitchFamily="34" charset="0"/>
        </a:defRPr>
      </a:lvl3pPr>
      <a:lvl4pPr algn="l" defTabSz="342900" rtl="0" eaLnBrk="0" fontAlgn="base" hangingPunct="0">
        <a:spcBef>
          <a:spcPct val="0"/>
        </a:spcBef>
        <a:spcAft>
          <a:spcPct val="0"/>
        </a:spcAft>
        <a:defRPr sz="3100">
          <a:solidFill>
            <a:schemeClr val="tx2"/>
          </a:solidFill>
          <a:latin typeface="Century Gothic" panose="020B0502020202020204" pitchFamily="34" charset="0"/>
        </a:defRPr>
      </a:lvl4pPr>
      <a:lvl5pPr algn="l" defTabSz="342900" rtl="0" eaLnBrk="0" fontAlgn="base" hangingPunct="0">
        <a:spcBef>
          <a:spcPct val="0"/>
        </a:spcBef>
        <a:spcAft>
          <a:spcPct val="0"/>
        </a:spcAft>
        <a:defRPr sz="31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rgbClr val="8AD0D6"/>
        </a:buClr>
        <a:buSzPct val="80000"/>
        <a:buFont typeface="Wingdings 3" pitchFamily="18" charset="2"/>
        <a:buChar char=""/>
        <a:defRPr sz="1500" kern="1200">
          <a:solidFill>
            <a:schemeClr val="tx1"/>
          </a:solidFill>
          <a:latin typeface="+mj-lt"/>
          <a:ea typeface="+mj-ea"/>
          <a:cs typeface="+mj-cs"/>
        </a:defRPr>
      </a:lvl1pPr>
      <a:lvl2pPr marL="557213" indent="-214313" algn="l" defTabSz="342900" rtl="0" eaLnBrk="0" fontAlgn="base" hangingPunct="0">
        <a:spcBef>
          <a:spcPts val="750"/>
        </a:spcBef>
        <a:spcAft>
          <a:spcPct val="0"/>
        </a:spcAft>
        <a:buClr>
          <a:srgbClr val="8AD0D6"/>
        </a:buClr>
        <a:buSzPct val="80000"/>
        <a:buFont typeface="Wingdings 3" pitchFamily="18" charset="2"/>
        <a:buChar char=""/>
        <a:defRPr sz="1300" kern="1200">
          <a:solidFill>
            <a:schemeClr val="tx1"/>
          </a:solidFill>
          <a:latin typeface="+mj-lt"/>
          <a:ea typeface="+mj-ea"/>
          <a:cs typeface="+mj-cs"/>
        </a:defRPr>
      </a:lvl2pPr>
      <a:lvl3pPr marL="857250" indent="-171450" algn="l" defTabSz="342900" rtl="0" eaLnBrk="0" fontAlgn="base" hangingPunct="0">
        <a:spcBef>
          <a:spcPts val="750"/>
        </a:spcBef>
        <a:spcAft>
          <a:spcPct val="0"/>
        </a:spcAft>
        <a:buClr>
          <a:srgbClr val="8AD0D6"/>
        </a:buClr>
        <a:buSzPct val="80000"/>
        <a:buFont typeface="Wingdings 3" pitchFamily="18" charset="2"/>
        <a:buChar char=""/>
        <a:defRPr sz="1200" kern="1200">
          <a:solidFill>
            <a:schemeClr val="tx1"/>
          </a:solidFill>
          <a:latin typeface="+mj-lt"/>
          <a:ea typeface="+mj-ea"/>
          <a:cs typeface="+mj-cs"/>
        </a:defRPr>
      </a:lvl3pPr>
      <a:lvl4pPr marL="1200150" indent="-171450" algn="l" defTabSz="342900" rtl="0" eaLnBrk="0" fontAlgn="base" hangingPunct="0">
        <a:spcBef>
          <a:spcPts val="750"/>
        </a:spcBef>
        <a:spcAft>
          <a:spcPct val="0"/>
        </a:spcAft>
        <a:buClr>
          <a:srgbClr val="8AD0D6"/>
        </a:buClr>
        <a:buSzPct val="80000"/>
        <a:buFont typeface="Wingdings 3" pitchFamily="18" charset="2"/>
        <a:buChar char=""/>
        <a:defRPr sz="1000" kern="1200">
          <a:solidFill>
            <a:schemeClr val="tx1"/>
          </a:solidFill>
          <a:latin typeface="+mj-lt"/>
          <a:ea typeface="+mj-ea"/>
          <a:cs typeface="+mj-cs"/>
        </a:defRPr>
      </a:lvl4pPr>
      <a:lvl5pPr marL="1543050" indent="-171450" algn="l" defTabSz="342900" rtl="0" eaLnBrk="0" fontAlgn="base" hangingPunct="0">
        <a:spcBef>
          <a:spcPts val="750"/>
        </a:spcBef>
        <a:spcAft>
          <a:spcPct val="0"/>
        </a:spcAft>
        <a:buClr>
          <a:srgbClr val="8AD0D6"/>
        </a:buClr>
        <a:buSzPct val="80000"/>
        <a:buFont typeface="Wingdings 3" pitchFamily="18" charset="2"/>
        <a:buChar char=""/>
        <a:defRPr sz="100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pewforum.org/2009/11/05/scientists-and-belie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ctrTitle"/>
          </p:nvPr>
        </p:nvSpPr>
        <p:spPr>
          <a:xfrm>
            <a:off x="1155700" y="1447800"/>
            <a:ext cx="8824913" cy="3328988"/>
          </a:xfrm>
        </p:spPr>
        <p:txBody>
          <a:bodyPr/>
          <a:lstStyle/>
          <a:p>
            <a:r>
              <a:rPr lang="en-US" smtClean="0">
                <a:latin typeface="Times New Roman" pitchFamily="18" charset="0"/>
                <a:cs typeface="Times New Roman" pitchFamily="18" charset="0"/>
              </a:rPr>
              <a:t>There is a Creator</a:t>
            </a:r>
          </a:p>
        </p:txBody>
      </p:sp>
      <p:sp>
        <p:nvSpPr>
          <p:cNvPr id="3" name="Subtitle 2"/>
          <p:cNvSpPr>
            <a:spLocks noGrp="1"/>
          </p:cNvSpPr>
          <p:nvPr>
            <p:ph type="subTitle" idx="1"/>
          </p:nvPr>
        </p:nvSpPr>
        <p:spPr>
          <a:xfrm>
            <a:off x="1155700" y="4776788"/>
            <a:ext cx="8824913" cy="862012"/>
          </a:xfrm>
        </p:spPr>
        <p:txBody>
          <a:bodyPr rtlCol="0">
            <a:normAutofit/>
          </a:bodyPr>
          <a:lstStyle/>
          <a:p>
            <a:pPr fontAlgn="auto">
              <a:spcAft>
                <a:spcPts val="0"/>
              </a:spcAft>
              <a:buClr>
                <a:schemeClr val="bg2">
                  <a:lumMod val="40000"/>
                  <a:lumOff val="60000"/>
                </a:schemeClr>
              </a:buClr>
              <a:buFont typeface="Wingdings 3" charset="2"/>
              <a:buNone/>
              <a:defRPr/>
            </a:pPr>
            <a:r>
              <a:rPr lang="en-US" dirty="0">
                <a:latin typeface="Times New Roman" panose="02020603050405020304" pitchFamily="18" charset="0"/>
                <a:cs typeface="Times New Roman" panose="02020603050405020304" pitchFamily="18" charset="0"/>
              </a:rPr>
              <a:t>How to respond to an atheist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endParaRPr lang="en-US" smtClean="0"/>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rgbClr val="1E5155">
                  <a:lumMod val="40000"/>
                  <a:lumOff val="60000"/>
                </a:srgbClr>
              </a:buClr>
              <a:buFont typeface="Wingdings 3" charset="2"/>
              <a:buChar char=""/>
              <a:defRPr/>
            </a:pPr>
            <a:r>
              <a:rPr lang="en-US" sz="3200" dirty="0">
                <a:solidFill>
                  <a:prstClr val="white"/>
                </a:solidFill>
                <a:latin typeface="Times New Roman" panose="02020603050405020304" pitchFamily="18" charset="0"/>
                <a:cs typeface="Times New Roman" panose="02020603050405020304" pitchFamily="18" charset="0"/>
              </a:rPr>
              <a:t>Prayer has never fixed anything physically impossible – why doesn’t God heal amputees?</a:t>
            </a:r>
          </a:p>
          <a:p>
            <a:pPr fontAlgn="auto">
              <a:spcAft>
                <a:spcPts val="0"/>
              </a:spcAft>
              <a:buClr>
                <a:srgbClr val="1E5155">
                  <a:lumMod val="40000"/>
                  <a:lumOff val="60000"/>
                </a:srgbClr>
              </a:buClr>
              <a:buFont typeface="Wingdings 3" charset="2"/>
              <a:buChar char=""/>
              <a:defRPr/>
            </a:pPr>
            <a:r>
              <a:rPr lang="en-US" sz="3200" dirty="0">
                <a:solidFill>
                  <a:prstClr val="white"/>
                </a:solidFill>
                <a:latin typeface="Times New Roman" panose="02020603050405020304" pitchFamily="18" charset="0"/>
                <a:cs typeface="Times New Roman" panose="02020603050405020304" pitchFamily="18" charset="0"/>
              </a:rPr>
              <a:t>There are thousands of gods you do not believe in. Why makes your god any different?</a:t>
            </a:r>
          </a:p>
          <a:p>
            <a:pPr fontAlgn="auto">
              <a:spcAft>
                <a:spcPts val="0"/>
              </a:spcAft>
              <a:buClr>
                <a:srgbClr val="1E5155">
                  <a:lumMod val="40000"/>
                  <a:lumOff val="60000"/>
                </a:srgbClr>
              </a:buClr>
              <a:buFont typeface="Wingdings 3" charset="2"/>
              <a:buChar char=""/>
              <a:defRPr/>
            </a:pPr>
            <a:r>
              <a:rPr lang="en-US" sz="3200" dirty="0">
                <a:solidFill>
                  <a:prstClr val="white"/>
                </a:solidFill>
                <a:latin typeface="Times New Roman" panose="02020603050405020304" pitchFamily="18" charset="0"/>
                <a:cs typeface="Times New Roman" panose="02020603050405020304" pitchFamily="18" charset="0"/>
              </a:rPr>
              <a:t>Who created God and how does your answer to that make any sense?</a:t>
            </a:r>
          </a:p>
          <a:p>
            <a:pPr fontAlgn="auto">
              <a:spcAft>
                <a:spcPts val="0"/>
              </a:spcAft>
              <a:buClr>
                <a:srgbClr val="1E5155">
                  <a:lumMod val="40000"/>
                  <a:lumOff val="60000"/>
                </a:srgbClr>
              </a:buClr>
              <a:buFont typeface="Wingdings 3" charset="2"/>
              <a:buChar char=""/>
              <a:defRPr/>
            </a:pPr>
            <a:r>
              <a:rPr lang="en-US" sz="3200" dirty="0">
                <a:solidFill>
                  <a:prstClr val="white"/>
                </a:solidFill>
                <a:latin typeface="Times New Roman" panose="02020603050405020304" pitchFamily="18" charset="0"/>
                <a:cs typeface="Times New Roman" panose="02020603050405020304" pitchFamily="18" charset="0"/>
              </a:rPr>
              <a:t>Unconditional love should not come with a list of conditions</a:t>
            </a:r>
          </a:p>
          <a:p>
            <a:pPr fontAlgn="auto">
              <a:spcAft>
                <a:spcPts val="0"/>
              </a:spcAft>
              <a:buClr>
                <a:srgbClr val="1E5155">
                  <a:lumMod val="40000"/>
                  <a:lumOff val="60000"/>
                </a:srgbClr>
              </a:buClr>
              <a:buFont typeface="Wingdings 3" charset="2"/>
              <a:buChar char=""/>
              <a:defRPr/>
            </a:pPr>
            <a:endParaRPr lang="en-US" sz="2400" dirty="0">
              <a:solidFill>
                <a:prstClr val="white"/>
              </a:solidFill>
              <a:latin typeface="Centaur" panose="02030504050205020304" pitchFamily="18" charset="0"/>
            </a:endParaRP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marL="342900" indent="-342900" fontAlgn="auto">
              <a:spcBef>
                <a:spcPts val="1000"/>
              </a:spcBef>
              <a:spcAft>
                <a:spcPts val="0"/>
              </a:spcAft>
              <a:defRPr/>
            </a:pPr>
            <a:r>
              <a:rPr lang="en-US" sz="4000" dirty="0">
                <a:solidFill>
                  <a:prstClr val="white"/>
                </a:solidFill>
                <a:latin typeface="Times New Roman" panose="02020603050405020304" pitchFamily="18" charset="0"/>
                <a:cs typeface="Times New Roman" panose="02020603050405020304" pitchFamily="18" charset="0"/>
              </a:rPr>
              <a:t>Evolution/science has answered where we come from. Natural forces, all there is, is matter </a:t>
            </a:r>
            <a:r>
              <a:rPr lang="en-US" sz="4000" dirty="0" err="1">
                <a:solidFill>
                  <a:prstClr val="white"/>
                </a:solidFill>
                <a:latin typeface="Times New Roman" panose="02020603050405020304" pitchFamily="18" charset="0"/>
                <a:cs typeface="Times New Roman" panose="02020603050405020304" pitchFamily="18" charset="0"/>
              </a:rPr>
              <a:t>etc</a:t>
            </a:r>
            <a:r>
              <a:rPr lang="en-US" sz="3200" dirty="0">
                <a:solidFill>
                  <a:prstClr val="white"/>
                </a:solidFill>
                <a:latin typeface="Times New Roman" panose="02020603050405020304" pitchFamily="18" charset="0"/>
                <a:cs typeface="Times New Roman" panose="02020603050405020304" pitchFamily="18" charset="0"/>
              </a:rPr>
              <a:t/>
            </a:r>
            <a:br>
              <a:rPr lang="en-US" sz="3200" dirty="0">
                <a:solidFill>
                  <a:prstClr val="white"/>
                </a:solidFill>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3600" smtClean="0">
                <a:latin typeface="Times New Roman" pitchFamily="18" charset="0"/>
                <a:cs typeface="Times New Roman" pitchFamily="18" charset="0"/>
              </a:rPr>
              <a:t>Where does information come from? Information has to precede matter. Entropy laws</a:t>
            </a:r>
          </a:p>
          <a:p>
            <a:r>
              <a:rPr lang="en-US" sz="3600" smtClean="0">
                <a:latin typeface="Times New Roman" pitchFamily="18" charset="0"/>
                <a:cs typeface="Times New Roman" pitchFamily="18" charset="0"/>
              </a:rPr>
              <a:t>Creation vs Evolution: Two Seeds Diametrically Opposed series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sz="3600" smtClean="0">
                <a:latin typeface="Times New Roman" pitchFamily="18" charset="0"/>
                <a:cs typeface="Times New Roman" pitchFamily="18" charset="0"/>
              </a:rPr>
              <a:t>Steven Jay Gould – Harvard Paleontologist</a:t>
            </a:r>
          </a:p>
        </p:txBody>
      </p:sp>
      <p:sp>
        <p:nvSpPr>
          <p:cNvPr id="206850" name="Content Placeholder 2"/>
          <p:cNvSpPr>
            <a:spLocks noGrp="1"/>
          </p:cNvSpPr>
          <p:nvPr>
            <p:ph idx="1"/>
          </p:nvPr>
        </p:nvSpPr>
        <p:spPr/>
        <p:txBody>
          <a:bodyPr/>
          <a:lstStyle/>
          <a:p>
            <a:pPr marL="0" indent="0">
              <a:buFont typeface="Wingdings 3" pitchFamily="18" charset="2"/>
              <a:buNone/>
            </a:pPr>
            <a:r>
              <a:rPr lang="en-US" sz="2800" smtClean="0">
                <a:latin typeface="Times New Roman" pitchFamily="18" charset="0"/>
                <a:cs typeface="Times New Roman" pitchFamily="18" charset="0"/>
              </a:rPr>
              <a:t> “The history of most fossil species includes two features particularly inconsistent with gradualism 1). Stasis. Most species exhibit no directional change during their tenure on earth. They appear in the fossil record looking much the same as when they disappear; Morphological change is usually limited and directionless. 2). Sudden appearance. In any local area, a species does not arise gradually by the stead transformation of its ancestors, it appear all at once and fully formed.”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a:xfrm>
            <a:off x="874713" y="300038"/>
            <a:ext cx="9404350" cy="1400175"/>
          </a:xfrm>
        </p:spPr>
        <p:txBody>
          <a:bodyPr/>
          <a:lstStyle/>
          <a:p>
            <a:r>
              <a:rPr lang="en-US" smtClean="0">
                <a:latin typeface="Times New Roman" pitchFamily="18" charset="0"/>
                <a:cs typeface="Times New Roman" pitchFamily="18" charset="0"/>
              </a:rPr>
              <a:t>Darwinist Richard Lewontin – Harvard U.</a:t>
            </a:r>
          </a:p>
        </p:txBody>
      </p:sp>
      <p:sp>
        <p:nvSpPr>
          <p:cNvPr id="207874" name="Content Placeholder 2"/>
          <p:cNvSpPr>
            <a:spLocks noGrp="1"/>
          </p:cNvSpPr>
          <p:nvPr>
            <p:ph idx="1"/>
          </p:nvPr>
        </p:nvSpPr>
        <p:spPr/>
        <p:txBody>
          <a:bodyPr/>
          <a:lstStyle/>
          <a:p>
            <a:pPr marL="0" indent="0">
              <a:buFont typeface="Wingdings 3" pitchFamily="18" charset="2"/>
              <a:buNone/>
            </a:pPr>
            <a:r>
              <a:rPr lang="en-US" sz="2800" smtClean="0">
                <a:latin typeface="Times New Roman" pitchFamily="18" charset="0"/>
                <a:cs typeface="Times New Roman" pitchFamily="18" charset="0"/>
              </a:rPr>
              <a:t>“Our willingness to accept scientific claims that are against common sense is the key to an understanding of the real struggle between science and the supernatural. We take the side of science in spite of the patent absurdity of some of it’s constructs, in spite of it’s failure to fulfill many of it’s extravagant promises of health and life, in spite of the tolerance of the scientific community for unsubstantiated just-so stories, because </a:t>
            </a:r>
            <a:r>
              <a:rPr lang="en-US" sz="2800" i="1" u="sng" smtClean="0">
                <a:latin typeface="Times New Roman" pitchFamily="18" charset="0"/>
                <a:cs typeface="Times New Roman" pitchFamily="18" charset="0"/>
              </a:rPr>
              <a:t>we have a prior commitment to materialism</a:t>
            </a:r>
            <a:r>
              <a:rPr lang="en-US" sz="2800" smtClean="0">
                <a:latin typeface="Times New Roman" pitchFamily="18" charset="0"/>
                <a:cs typeface="Times New Roman" pitchFamily="18" charset="0"/>
              </a:rPr>
              <a: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413" y="149225"/>
            <a:ext cx="9404350" cy="1400175"/>
          </a:xfrm>
        </p:spPr>
        <p:txBody>
          <a:bodyPr rtlCol="0">
            <a:normAutofit fontScale="90000"/>
          </a:bodyPr>
          <a:lstStyle/>
          <a:p>
            <a:pPr fontAlgn="auto">
              <a:spcAft>
                <a:spcPts val="0"/>
              </a:spcAft>
              <a:defRPr/>
            </a:pPr>
            <a:r>
              <a:rPr lang="en-US" sz="3200" dirty="0">
                <a:latin typeface="Times New Roman" panose="02020603050405020304" pitchFamily="18" charset="0"/>
                <a:cs typeface="Times New Roman" panose="02020603050405020304" pitchFamily="18" charset="0"/>
              </a:rPr>
              <a:t>It is religious nonsense to believe that someone can be ‘saved’ by someone dying, much less dying 2000 years ago!</a:t>
            </a:r>
          </a:p>
        </p:txBody>
      </p:sp>
      <p:sp>
        <p:nvSpPr>
          <p:cNvPr id="3" name="Content Placeholder 2"/>
          <p:cNvSpPr>
            <a:spLocks noGrp="1"/>
          </p:cNvSpPr>
          <p:nvPr>
            <p:ph idx="1"/>
          </p:nvPr>
        </p:nvSpPr>
        <p:spPr/>
        <p:txBody>
          <a:bodyPr/>
          <a:lstStyle/>
          <a:p>
            <a:r>
              <a:rPr lang="en-US" sz="2400" smtClean="0">
                <a:latin typeface="Times New Roman" pitchFamily="18" charset="0"/>
                <a:cs typeface="Times New Roman" pitchFamily="18" charset="0"/>
              </a:rPr>
              <a:t>In the physical realm, this is clearly understood – Every time we eat something, plant or animal (both have life) something has given us life by giving it’s life. </a:t>
            </a:r>
          </a:p>
          <a:p>
            <a:r>
              <a:rPr lang="en-US" sz="2400" smtClean="0">
                <a:latin typeface="Times New Roman" pitchFamily="18" charset="0"/>
                <a:cs typeface="Times New Roman" pitchFamily="18" charset="0"/>
              </a:rPr>
              <a:t>Inupiat tribes in Alaska after killing an animal – lay hands on the animal thanking it for giving it’s life so they could live – modern example of the basis for most cultures blessings over meals</a:t>
            </a:r>
          </a:p>
          <a:p>
            <a:r>
              <a:rPr lang="en-US" sz="2400" smtClean="0">
                <a:latin typeface="Times New Roman" pitchFamily="18" charset="0"/>
                <a:cs typeface="Times New Roman" pitchFamily="18" charset="0"/>
              </a:rPr>
              <a:t>Newtonian laws of cause and effect. We can see the ‘laws’ clearly in the natural. The hard sciences has been promoting their understanding through particle physics that there is another dimension other than our 4 (including time) and that there exists an entity other than matter i.e plasma, aether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smtClean="0">
                <a:latin typeface="Times New Roman" pitchFamily="18" charset="0"/>
                <a:cs typeface="Times New Roman" pitchFamily="18" charset="0"/>
              </a:rPr>
              <a:t>Summary of God’s existence</a:t>
            </a:r>
          </a:p>
        </p:txBody>
      </p:sp>
      <p:sp>
        <p:nvSpPr>
          <p:cNvPr id="3" name="Content Placeholder 2">
            <a:extLst>
              <a:ext uri="{FF2B5EF4-FFF2-40B4-BE49-F238E27FC236}"/>
            </a:extLst>
          </p:cNvPr>
          <p:cNvSpPr>
            <a:spLocks noGrp="1"/>
          </p:cNvSpPr>
          <p:nvPr>
            <p:ph idx="1"/>
          </p:nvPr>
        </p:nvSpPr>
        <p:spPr/>
        <p:txBody>
          <a:bodyPr rtlCol="0">
            <a:normAutofit/>
          </a:bodyPr>
          <a:lstStyle/>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Reminder of library story again – what would constitute proof? – see appendix 1 – Creation Stories</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Laws of Thermodynamics – Hubble’s law</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Laws of cause and effect – 1. whatever begins to exist has a cause. 2. the universe began to exist. 3. Therefore it has a cause</a:t>
            </a:r>
          </a:p>
          <a:p>
            <a:pPr marL="0" indent="0" fontAlgn="auto">
              <a:spcAft>
                <a:spcPts val="0"/>
              </a:spcAft>
              <a:buClr>
                <a:schemeClr val="bg2">
                  <a:lumMod val="40000"/>
                  <a:lumOff val="60000"/>
                </a:schemeClr>
              </a:buClr>
              <a:buFont typeface="Wingdings 3" charset="2"/>
              <a:buNone/>
              <a:defRPr/>
            </a:pPr>
            <a:endParaRPr lang="en-US" dirty="0"/>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smtClean="0">
                <a:solidFill>
                  <a:srgbClr val="EBEBEB"/>
                </a:solidFill>
                <a:latin typeface="Times New Roman" pitchFamily="18" charset="0"/>
                <a:cs typeface="Times New Roman" pitchFamily="18" charset="0"/>
              </a:rPr>
              <a:t>Summary of God’s existence</a:t>
            </a:r>
            <a:endParaRPr lang="en-US" smtClean="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3200" smtClean="0">
                <a:solidFill>
                  <a:srgbClr val="FFFFFF"/>
                </a:solidFill>
                <a:latin typeface="Times New Roman" pitchFamily="18" charset="0"/>
                <a:cs typeface="Times New Roman" pitchFamily="18" charset="0"/>
              </a:rPr>
              <a:t>Atoms</a:t>
            </a:r>
          </a:p>
          <a:p>
            <a:r>
              <a:rPr lang="en-US" sz="3200" smtClean="0">
                <a:solidFill>
                  <a:srgbClr val="FFFFFF"/>
                </a:solidFill>
                <a:latin typeface="Times New Roman" pitchFamily="18" charset="0"/>
                <a:cs typeface="Times New Roman" pitchFamily="18" charset="0"/>
              </a:rPr>
              <a:t>Universal natural laws</a:t>
            </a:r>
          </a:p>
          <a:p>
            <a:r>
              <a:rPr lang="en-US" sz="3200" smtClean="0">
                <a:solidFill>
                  <a:srgbClr val="FFFFFF"/>
                </a:solidFill>
                <a:latin typeface="Times New Roman" pitchFamily="18" charset="0"/>
                <a:cs typeface="Times New Roman" pitchFamily="18" charset="0"/>
              </a:rPr>
              <a:t>A.I.  Brought into existence by intelligence – We know exactly what makes up our physical bodies – why can’t we make an human then?</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endParaRPr lang="en-US" smtClean="0"/>
          </a:p>
        </p:txBody>
      </p:sp>
      <p:sp>
        <p:nvSpPr>
          <p:cNvPr id="3" name="Content Placeholder 2">
            <a:extLst>
              <a:ext uri="{FF2B5EF4-FFF2-40B4-BE49-F238E27FC236}"/>
            </a:extLst>
          </p:cNvPr>
          <p:cNvSpPr>
            <a:spLocks noGrp="1"/>
          </p:cNvSpPr>
          <p:nvPr>
            <p:ph idx="1"/>
          </p:nvPr>
        </p:nvSpPr>
        <p:spPr/>
        <p:txBody>
          <a:bodyPr rtlCol="0">
            <a:normAutofit fontScale="92500"/>
          </a:bodyPr>
          <a:lstStyle/>
          <a:p>
            <a:pPr marL="0" indent="0" fontAlgn="auto">
              <a:spcAft>
                <a:spcPts val="0"/>
              </a:spcAft>
              <a:buClr>
                <a:schemeClr val="bg2">
                  <a:lumMod val="40000"/>
                  <a:lumOff val="60000"/>
                </a:schemeClr>
              </a:buClr>
              <a:buFont typeface="Wingdings 3" charset="2"/>
              <a:buNone/>
              <a:defRPr/>
            </a:pPr>
            <a:r>
              <a:rPr lang="en-US" sz="2800" dirty="0">
                <a:latin typeface="Centaur" panose="02030504050205020304" pitchFamily="18" charset="0"/>
              </a:rPr>
              <a:t> </a:t>
            </a:r>
            <a:r>
              <a:rPr lang="en-US" sz="2800" dirty="0">
                <a:latin typeface="Times New Roman" panose="02020603050405020304" pitchFamily="18" charset="0"/>
                <a:cs typeface="Times New Roman" panose="02020603050405020304" pitchFamily="18" charset="0"/>
              </a:rPr>
              <a:t>“Through the Hubble Telescope three scientists won the Nobel Prize for discovering that the universe is expanding faster than they thought previously. Since gravity by it’s supposed nature contradicts this, dark energy enters the picture to solve the contradiction. Recent research has discovered that the universe is expanding at a constant rate and now it is determined that they don’t need dark energy any more.”</a:t>
            </a:r>
          </a:p>
          <a:p>
            <a:pPr marL="0" indent="0" fontAlgn="auto">
              <a:spcAft>
                <a:spcPts val="0"/>
              </a:spcAft>
              <a:buClr>
                <a:schemeClr val="bg2">
                  <a:lumMod val="40000"/>
                  <a:lumOff val="60000"/>
                </a:schemeClr>
              </a:buClr>
              <a:buFont typeface="Wingdings 3" charset="2"/>
              <a:buNone/>
              <a:defRPr/>
            </a:pPr>
            <a:endParaRPr lang="en-US" dirty="0">
              <a:latin typeface="Times New Roman" panose="02020603050405020304" pitchFamily="18" charset="0"/>
              <a:cs typeface="Times New Roman" panose="02020603050405020304" pitchFamily="18" charset="0"/>
            </a:endParaRPr>
          </a:p>
          <a:p>
            <a:pPr marL="0" indent="0" fontAlgn="auto">
              <a:spcAft>
                <a:spcPts val="0"/>
              </a:spcAft>
              <a:buClr>
                <a:schemeClr val="bg2">
                  <a:lumMod val="40000"/>
                  <a:lumOff val="60000"/>
                </a:schemeClr>
              </a:buClr>
              <a:buFont typeface="Wingdings 3" charset="2"/>
              <a:buNone/>
              <a:defRPr/>
            </a:pPr>
            <a:endParaRPr lang="en-US" dirty="0">
              <a:latin typeface="Times New Roman" panose="02020603050405020304" pitchFamily="18" charset="0"/>
              <a:cs typeface="Times New Roman" panose="02020603050405020304" pitchFamily="18" charset="0"/>
            </a:endParaRPr>
          </a:p>
          <a:p>
            <a:pPr marL="0" indent="0" fontAlgn="auto">
              <a:spcAft>
                <a:spcPts val="0"/>
              </a:spcAft>
              <a:buClr>
                <a:schemeClr val="bg2">
                  <a:lumMod val="40000"/>
                  <a:lumOff val="60000"/>
                </a:schemeClr>
              </a:buClr>
              <a:buFont typeface="Wingdings 3" charset="2"/>
              <a:buNone/>
              <a:defRPr/>
            </a:pPr>
            <a:r>
              <a:rPr lang="en-US" dirty="0">
                <a:latin typeface="Times New Roman" panose="02020603050405020304" pitchFamily="18" charset="0"/>
                <a:cs typeface="Times New Roman" panose="02020603050405020304" pitchFamily="18" charset="0"/>
              </a:rPr>
              <a:t>*www.sciencealert.com Oct 24, 2016</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endParaRPr lang="en-US" smtClean="0"/>
          </a:p>
        </p:txBody>
      </p:sp>
      <p:sp>
        <p:nvSpPr>
          <p:cNvPr id="216066" name="Content Placeholder 2"/>
          <p:cNvSpPr>
            <a:spLocks noGrp="1"/>
          </p:cNvSpPr>
          <p:nvPr>
            <p:ph idx="1"/>
          </p:nvPr>
        </p:nvSpPr>
        <p:spPr/>
        <p:txBody>
          <a:bodyPr/>
          <a:lstStyle/>
          <a:p>
            <a:pPr marL="0" indent="0">
              <a:buFont typeface="Wingdings 3" pitchFamily="18" charset="2"/>
              <a:buNone/>
            </a:pPr>
            <a:r>
              <a:rPr lang="en-US" sz="4200" smtClean="0">
                <a:solidFill>
                  <a:srgbClr val="EBEBEB"/>
                </a:solidFill>
                <a:latin typeface="Times New Roman" pitchFamily="18" charset="0"/>
                <a:cs typeface="Times New Roman" pitchFamily="18" charset="0"/>
              </a:rPr>
              <a:t> </a:t>
            </a:r>
            <a:r>
              <a:rPr lang="en-US" sz="4800" smtClean="0">
                <a:solidFill>
                  <a:srgbClr val="EBEBEB"/>
                </a:solidFill>
                <a:latin typeface="Times New Roman" pitchFamily="18" charset="0"/>
                <a:cs typeface="Times New Roman" pitchFamily="18" charset="0"/>
              </a:rPr>
              <a:t>“The Bible is the only religious book that </a:t>
            </a:r>
            <a:r>
              <a:rPr lang="en-US" sz="4800" u="sng" smtClean="0">
                <a:solidFill>
                  <a:srgbClr val="EBEBEB"/>
                </a:solidFill>
                <a:latin typeface="Times New Roman" pitchFamily="18" charset="0"/>
                <a:cs typeface="Times New Roman" pitchFamily="18" charset="0"/>
              </a:rPr>
              <a:t>begins</a:t>
            </a:r>
            <a:r>
              <a:rPr lang="en-US" sz="4800" smtClean="0">
                <a:solidFill>
                  <a:srgbClr val="EBEBEB"/>
                </a:solidFill>
                <a:latin typeface="Times New Roman" pitchFamily="18" charset="0"/>
                <a:cs typeface="Times New Roman" pitchFamily="18" charset="0"/>
              </a:rPr>
              <a:t> with a detailed creation account and that account is in harmony with the physical evidence.”</a:t>
            </a:r>
            <a:endParaRPr lang="en-US" sz="4800" smtClean="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sz="2800" smtClean="0">
                <a:latin typeface="Times New Roman" pitchFamily="18" charset="0"/>
                <a:cs typeface="Times New Roman" pitchFamily="18" charset="0"/>
              </a:rPr>
              <a:t>What makes ‘Elohiym any different than the other 900 gods?</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Creation Stories – virtually all are creations from chaos and gods are part of space, matter and time</a:t>
            </a:r>
          </a:p>
        </p:txBody>
      </p:sp>
      <p:sp>
        <p:nvSpPr>
          <p:cNvPr id="3" name="Content Placeholder 2">
            <a:extLst>
              <a:ext uri="{FF2B5EF4-FFF2-40B4-BE49-F238E27FC236}"/>
            </a:extLst>
          </p:cNvPr>
          <p:cNvSpPr>
            <a:spLocks noGrp="1"/>
          </p:cNvSpPr>
          <p:nvPr>
            <p:ph idx="1"/>
          </p:nvPr>
        </p:nvSpPr>
        <p:spPr/>
        <p:txBody>
          <a:bodyPr rtlCol="0">
            <a:normAutofit fontScale="92500" lnSpcReduction="10000"/>
          </a:bodyPr>
          <a:lstStyle/>
          <a:p>
            <a:pPr fontAlgn="auto">
              <a:spcAft>
                <a:spcPts val="0"/>
              </a:spcAft>
              <a:buClr>
                <a:schemeClr val="bg2">
                  <a:lumMod val="40000"/>
                  <a:lumOff val="60000"/>
                </a:schemeClr>
              </a:buClr>
              <a:buFont typeface="Wingdings 3" charset="2"/>
              <a:buChar char=""/>
              <a:defRPr/>
            </a:pPr>
            <a:r>
              <a:rPr lang="en-US" sz="3200" b="1" i="1" dirty="0" err="1">
                <a:latin typeface="Times New Roman" panose="02020603050405020304" pitchFamily="18" charset="0"/>
                <a:cs typeface="Times New Roman" panose="02020603050405020304" pitchFamily="18" charset="0"/>
              </a:rPr>
              <a:t>Cheonjiwang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Bonpuri</a:t>
            </a:r>
            <a:r>
              <a:rPr lang="en-US" sz="3200" dirty="0">
                <a:latin typeface="Times New Roman" panose="02020603050405020304" pitchFamily="18" charset="0"/>
                <a:cs typeface="Times New Roman" panose="02020603050405020304" pitchFamily="18" charset="0"/>
              </a:rPr>
              <a:t>  (King of the heavens and earth) - Korean Creation – time begins with three rooster gods</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Egyptian myths – pantheistic – The </a:t>
            </a:r>
            <a:r>
              <a:rPr lang="en-US" sz="3200" dirty="0" err="1">
                <a:latin typeface="Times New Roman" panose="02020603050405020304" pitchFamily="18" charset="0"/>
                <a:cs typeface="Times New Roman" panose="02020603050405020304" pitchFamily="18" charset="0"/>
              </a:rPr>
              <a:t>Atum</a:t>
            </a:r>
            <a:r>
              <a:rPr lang="en-US" sz="3200" dirty="0">
                <a:latin typeface="Times New Roman" panose="02020603050405020304" pitchFamily="18" charset="0"/>
                <a:cs typeface="Times New Roman" panose="02020603050405020304" pitchFamily="18" charset="0"/>
              </a:rPr>
              <a:t> rising out of the waters and spits out the other gods.</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Babylonian myths – some comments about a flood, but filled with non-descript mysteries – ‘the place is pure, the land Dilmun is pure and repeated over and over</a:t>
            </a:r>
          </a:p>
          <a:p>
            <a:pPr fontAlgn="auto">
              <a:spcAft>
                <a:spcPts val="0"/>
              </a:spcAft>
              <a:buClr>
                <a:schemeClr val="bg2">
                  <a:lumMod val="40000"/>
                  <a:lumOff val="60000"/>
                </a:schemeClr>
              </a:buClr>
              <a:buFont typeface="Wingdings 3" charset="2"/>
              <a:buChar char=""/>
              <a:defRPr/>
            </a:pPr>
            <a:endParaRPr lang="en-US" sz="3200" dirty="0">
              <a:latin typeface="Centaur" panose="020305040502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r>
              <a:rPr lang="en-US" sz="2800" smtClean="0">
                <a:latin typeface="Times New Roman" pitchFamily="18" charset="0"/>
                <a:cs typeface="Times New Roman" pitchFamily="18" charset="0"/>
              </a:rPr>
              <a:t>Pre-Columbian Mesoamerican stories – men were originally made of wood because mud kept crumbling</a:t>
            </a:r>
          </a:p>
          <a:p>
            <a:r>
              <a:rPr lang="en-US" sz="2800" smtClean="0">
                <a:latin typeface="Times New Roman" pitchFamily="18" charset="0"/>
                <a:cs typeface="Times New Roman" pitchFamily="18" charset="0"/>
              </a:rPr>
              <a:t>Hindu and related – repeated chants of worship and offerings- Brahma created heavens, earth and sky from lotus flowers and a river and various similar stories</a:t>
            </a:r>
          </a:p>
          <a:p>
            <a:r>
              <a:rPr lang="en-US" sz="2800" smtClean="0">
                <a:latin typeface="Times New Roman" pitchFamily="18" charset="0"/>
                <a:cs typeface="Times New Roman" pitchFamily="18" charset="0"/>
              </a:rPr>
              <a:t>The Islamic creation is not found in the beginning of the Koran but rather scattered throughout the book. Ex: no clear information on what was created and when -  man created in paradise and later banished to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smtClean="0"/>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Every single miracle gets debunked eventually.</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Somehow the ten commandments left off raping people and slavery.</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Christian movies and songs are simply awful (this is too stupid to respond to)</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The invisible and the non-existent look very much alike.</a:t>
            </a:r>
          </a:p>
          <a:p>
            <a:pPr fontAlgn="auto">
              <a:spcAft>
                <a:spcPts val="0"/>
              </a:spcAft>
              <a:buClr>
                <a:srgbClr val="1E5155">
                  <a:lumMod val="40000"/>
                  <a:lumOff val="60000"/>
                </a:srgbClr>
              </a:buClr>
              <a:buFont typeface="Wingdings 3" charset="2"/>
              <a:buChar char=""/>
              <a:defRPr/>
            </a:pPr>
            <a:r>
              <a:rPr lang="en-US" sz="2800" dirty="0">
                <a:solidFill>
                  <a:prstClr val="white"/>
                </a:solidFill>
                <a:latin typeface="Times New Roman" panose="02020603050405020304" pitchFamily="18" charset="0"/>
                <a:cs typeface="Times New Roman" panose="02020603050405020304" pitchFamily="18" charset="0"/>
              </a:rPr>
              <a:t># 15 was way too stupid.</a:t>
            </a:r>
          </a:p>
          <a:p>
            <a:pPr fontAlgn="auto">
              <a:spcAft>
                <a:spcPts val="0"/>
              </a:spcAft>
              <a:buClr>
                <a:srgbClr val="1E5155">
                  <a:lumMod val="40000"/>
                  <a:lumOff val="60000"/>
                </a:srgbClr>
              </a:buClr>
              <a:buFont typeface="Wingdings 3" charset="2"/>
              <a:buChar char=""/>
              <a:defRPr/>
            </a:pPr>
            <a:r>
              <a:rPr lang="en-US" sz="2800" dirty="0">
                <a:solidFill>
                  <a:prstClr val="white"/>
                </a:solidFill>
                <a:latin typeface="Times New Roman" panose="02020603050405020304" pitchFamily="18" charset="0"/>
                <a:cs typeface="Times New Roman" panose="02020603050405020304" pitchFamily="18" charset="0"/>
              </a:rPr>
              <a:t>Science answers so much of what we used to attribute to God.</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r>
              <a:rPr lang="en-US" smtClean="0">
                <a:latin typeface="Times New Roman" pitchFamily="18" charset="0"/>
                <a:cs typeface="Times New Roman" pitchFamily="18" charset="0"/>
              </a:rPr>
              <a:t>Quote examples from atheists about their life and no hope</a:t>
            </a:r>
          </a:p>
        </p:txBody>
      </p:sp>
      <p:sp>
        <p:nvSpPr>
          <p:cNvPr id="220162" name="Content Placeholder 2"/>
          <p:cNvSpPr>
            <a:spLocks noGrp="1"/>
          </p:cNvSpPr>
          <p:nvPr>
            <p:ph idx="1"/>
          </p:nvPr>
        </p:nvSpPr>
        <p:spPr/>
        <p:txBody>
          <a:bodyPr/>
          <a:lstStyle/>
          <a:p>
            <a:endParaRPr lang="en-US"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r>
              <a:rPr lang="en-US" smtClean="0">
                <a:latin typeface="Times New Roman" pitchFamily="18" charset="0"/>
                <a:cs typeface="Times New Roman" pitchFamily="18" charset="0"/>
              </a:rPr>
              <a:t>Conclusion</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marL="0" indent="0" fontAlgn="auto">
              <a:spcAft>
                <a:spcPts val="0"/>
              </a:spcAft>
              <a:buClr>
                <a:schemeClr val="bg2">
                  <a:lumMod val="40000"/>
                  <a:lumOff val="60000"/>
                </a:schemeClr>
              </a:buClr>
              <a:buFont typeface="Wingdings 3" charset="2"/>
              <a:buNone/>
              <a:defRPr/>
            </a:pPr>
            <a:r>
              <a:rPr lang="en-US" sz="2800" dirty="0">
                <a:latin typeface="Times New Roman" panose="02020603050405020304" pitchFamily="18" charset="0"/>
                <a:cs typeface="Times New Roman" panose="02020603050405020304" pitchFamily="18" charset="0"/>
              </a:rPr>
              <a:t>Even in the face of being cliché, the bottom line truly is:</a:t>
            </a:r>
          </a:p>
          <a:p>
            <a:pPr marL="0" indent="0" fontAlgn="auto">
              <a:spcAft>
                <a:spcPts val="0"/>
              </a:spcAft>
              <a:buClr>
                <a:schemeClr val="bg2">
                  <a:lumMod val="40000"/>
                  <a:lumOff val="60000"/>
                </a:schemeClr>
              </a:buClr>
              <a:buFont typeface="Wingdings 3" charset="2"/>
              <a:buNone/>
              <a:defRPr/>
            </a:pPr>
            <a:r>
              <a:rPr lang="en-US" sz="2800" dirty="0">
                <a:latin typeface="Times New Roman" panose="02020603050405020304" pitchFamily="18" charset="0"/>
                <a:cs typeface="Times New Roman" panose="02020603050405020304" pitchFamily="18" charset="0"/>
              </a:rPr>
              <a:t>If God exists and His word is truth then my rejection of Him is a dire and dangerous conclusion in which I will be held accountable</a:t>
            </a:r>
          </a:p>
          <a:p>
            <a:pPr marL="0" indent="0" fontAlgn="auto">
              <a:spcAft>
                <a:spcPts val="0"/>
              </a:spcAft>
              <a:buClr>
                <a:schemeClr val="bg2">
                  <a:lumMod val="40000"/>
                  <a:lumOff val="60000"/>
                </a:schemeClr>
              </a:buClr>
              <a:buFont typeface="Wingdings 3" charset="2"/>
              <a:buNone/>
              <a:defRPr/>
            </a:pPr>
            <a:r>
              <a:rPr lang="en-US" sz="2800" dirty="0">
                <a:latin typeface="Times New Roman" panose="02020603050405020304" pitchFamily="18" charset="0"/>
                <a:cs typeface="Times New Roman" panose="02020603050405020304" pitchFamily="18" charset="0"/>
              </a:rPr>
              <a:t>If, however, there is nothing beyond this earthly existence then at worst, I have wasted all my short time on this planet cheerfully singing, praising, adoring and serving a figment of my imagination, which according to the philosophy of existentialism, is just the natural results of atom bundles over time anyway.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p:txBody>
          <a:bodyPr/>
          <a:lstStyle/>
          <a:p>
            <a:endParaRPr lang="en-US" smtClean="0"/>
          </a:p>
        </p:txBody>
      </p:sp>
      <p:sp>
        <p:nvSpPr>
          <p:cNvPr id="224258" name="Content Placeholder 2"/>
          <p:cNvSpPr>
            <a:spLocks noGrp="1"/>
          </p:cNvSpPr>
          <p:nvPr>
            <p:ph idx="1"/>
          </p:nvPr>
        </p:nvSpPr>
        <p:spPr/>
        <p:txBody>
          <a:bodyPr/>
          <a:lstStyle/>
          <a:p>
            <a:r>
              <a:rPr lang="en-US" smtClean="0">
                <a:latin typeface="Times New Roman" pitchFamily="18" charset="0"/>
                <a:cs typeface="Times New Roman" pitchFamily="18" charset="0"/>
              </a:rPr>
              <a:t>Close with the wonders of God’s creation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endParaRPr lang="en-US" smtClean="0"/>
          </a:p>
        </p:txBody>
      </p:sp>
      <p:sp>
        <p:nvSpPr>
          <p:cNvPr id="3" name="Content Placeholder 2">
            <a:extLst>
              <a:ext uri="{FF2B5EF4-FFF2-40B4-BE49-F238E27FC236}"/>
            </a:extLst>
          </p:cNvPr>
          <p:cNvSpPr>
            <a:spLocks noGrp="1"/>
          </p:cNvSpPr>
          <p:nvPr>
            <p:ph idx="1"/>
          </p:nvPr>
        </p:nvSpPr>
        <p:spPr/>
        <p:txBody>
          <a:bodyPr rtlCol="0">
            <a:normAutofit fontScale="92500" lnSpcReduction="10000"/>
          </a:bodyPr>
          <a:lstStyle/>
          <a:p>
            <a:pPr fontAlgn="auto">
              <a:spcAft>
                <a:spcPts val="0"/>
              </a:spcAft>
              <a:buClr>
                <a:schemeClr val="bg2">
                  <a:lumMod val="40000"/>
                  <a:lumOff val="60000"/>
                </a:schemeClr>
              </a:buClr>
              <a:buFont typeface="Wingdings 3" charset="2"/>
              <a:buChar char=""/>
              <a:defRPr/>
            </a:pPr>
            <a:endParaRPr lang="en-US" sz="2400" dirty="0">
              <a:latin typeface="Centaur" panose="02030504050205020304" pitchFamily="18" charset="0"/>
            </a:endParaRP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More we learn the less reasons we have to believe in God.</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#18 – again too stupid.</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If God did not exist we would still look exactly the same. – (they are running out of reasons)</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A God that is watching us make videos against His existence and does nothing about it and then sends us to hell for doing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204913" y="465138"/>
            <a:ext cx="9404350" cy="1400175"/>
          </a:xfrm>
        </p:spPr>
        <p:txBody>
          <a:bodyPr/>
          <a:lstStyle/>
          <a:p>
            <a:r>
              <a:rPr lang="en-US" smtClean="0">
                <a:latin typeface="Times New Roman" pitchFamily="18" charset="0"/>
                <a:cs typeface="Times New Roman" pitchFamily="18" charset="0"/>
              </a:rPr>
              <a:t>Five reasons why there is no God – Richard Dawkins</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US" sz="2400" dirty="0">
                <a:latin typeface="Times New Roman" panose="02020603050405020304" pitchFamily="18" charset="0"/>
                <a:cs typeface="Times New Roman" panose="02020603050405020304" pitchFamily="18" charset="0"/>
              </a:rPr>
              <a:t>“Same reason there are no fairies – the onus is not on atheists to prove there is no God, the onus is on the theists to prove there is a God.”</a:t>
            </a:r>
          </a:p>
          <a:p>
            <a:pPr fontAlgn="auto">
              <a:spcAft>
                <a:spcPts val="0"/>
              </a:spcAft>
              <a:buClr>
                <a:schemeClr val="bg2">
                  <a:lumMod val="40000"/>
                  <a:lumOff val="60000"/>
                </a:schemeClr>
              </a:buClr>
              <a:buFont typeface="Wingdings 3" charset="2"/>
              <a:buChar char=""/>
              <a:defRPr/>
            </a:pPr>
            <a:r>
              <a:rPr lang="en-US" sz="2400" dirty="0">
                <a:latin typeface="Times New Roman" panose="02020603050405020304" pitchFamily="18" charset="0"/>
                <a:cs typeface="Times New Roman" panose="02020603050405020304" pitchFamily="18" charset="0"/>
              </a:rPr>
              <a:t>“Bananas, apples, kangaroos and people look as if there are designed because Darwinian evolution MAKES them look as if they are designed.”</a:t>
            </a:r>
          </a:p>
          <a:p>
            <a:pPr fontAlgn="auto">
              <a:spcAft>
                <a:spcPts val="0"/>
              </a:spcAft>
              <a:buClr>
                <a:schemeClr val="bg2">
                  <a:lumMod val="40000"/>
                  <a:lumOff val="60000"/>
                </a:schemeClr>
              </a:buClr>
              <a:buFont typeface="Wingdings 3" charset="2"/>
              <a:buChar char=""/>
              <a:defRPr/>
            </a:pPr>
            <a:r>
              <a:rPr lang="en-US" sz="2400" dirty="0">
                <a:latin typeface="Times New Roman" panose="02020603050405020304" pitchFamily="18" charset="0"/>
                <a:cs typeface="Times New Roman" panose="02020603050405020304" pitchFamily="18" charset="0"/>
              </a:rPr>
              <a:t>“The argument of first cause. If you are going to say there is a first cause and that God is that first cause then you have to explain where God came from.”</a:t>
            </a:r>
          </a:p>
          <a:p>
            <a:pPr fontAlgn="auto">
              <a:spcAft>
                <a:spcPts val="0"/>
              </a:spcAft>
              <a:buClr>
                <a:schemeClr val="bg2">
                  <a:lumMod val="40000"/>
                  <a:lumOff val="60000"/>
                </a:schemeClr>
              </a:buClr>
              <a:buFont typeface="Wingdings 3" charset="2"/>
              <a:buChar char=""/>
              <a:defRPr/>
            </a:pPr>
            <a:r>
              <a:rPr lang="en-US" sz="2400" dirty="0">
                <a:latin typeface="Times New Roman" panose="02020603050405020304" pitchFamily="18" charset="0"/>
                <a:cs typeface="Times New Roman" panose="02020603050405020304" pitchFamily="18" charset="0"/>
              </a:rPr>
              <a:t>“So there are no good arguments in favor of a God so that is all one needs to say.”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latin typeface="Times New Roman" pitchFamily="18" charset="0"/>
                <a:cs typeface="Times New Roman" pitchFamily="18" charset="0"/>
              </a:rPr>
              <a:t>Philippians 1:16</a:t>
            </a:r>
          </a:p>
        </p:txBody>
      </p:sp>
      <p:sp>
        <p:nvSpPr>
          <p:cNvPr id="58370" name="Content Placeholder 2"/>
          <p:cNvSpPr>
            <a:spLocks noGrp="1"/>
          </p:cNvSpPr>
          <p:nvPr>
            <p:ph idx="1"/>
          </p:nvPr>
        </p:nvSpPr>
        <p:spPr/>
        <p:txBody>
          <a:bodyPr/>
          <a:lstStyle/>
          <a:p>
            <a:pPr marL="0" indent="0">
              <a:buFont typeface="Wingdings 3" pitchFamily="18" charset="2"/>
              <a:buNone/>
            </a:pPr>
            <a:r>
              <a:rPr lang="en-US" sz="3600" smtClean="0">
                <a:latin typeface="Centaur"/>
              </a:rPr>
              <a:t> </a:t>
            </a:r>
            <a:r>
              <a:rPr lang="en-US" sz="3600" smtClean="0">
                <a:latin typeface="Times New Roman" pitchFamily="18" charset="0"/>
                <a:cs typeface="Times New Roman" pitchFamily="18" charset="0"/>
              </a:rPr>
              <a:t>“But the other of love, knowing that I am set for the </a:t>
            </a:r>
            <a:r>
              <a:rPr lang="en-US" sz="3600" u="sng" smtClean="0">
                <a:latin typeface="Times New Roman" pitchFamily="18" charset="0"/>
                <a:cs typeface="Times New Roman" pitchFamily="18" charset="0"/>
              </a:rPr>
              <a:t>defence</a:t>
            </a:r>
            <a:r>
              <a:rPr lang="en-US" sz="3600" smtClean="0">
                <a:latin typeface="Times New Roman" pitchFamily="18" charset="0"/>
                <a:cs typeface="Times New Roman" pitchFamily="18" charset="0"/>
              </a:rPr>
              <a:t> of the gospel.”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latin typeface="Times New Roman" pitchFamily="18" charset="0"/>
                <a:cs typeface="Times New Roman" pitchFamily="18" charset="0"/>
              </a:rPr>
              <a:t>1 Kefa (Peter) 3:15</a:t>
            </a:r>
          </a:p>
        </p:txBody>
      </p:sp>
      <p:sp>
        <p:nvSpPr>
          <p:cNvPr id="59394" name="Content Placeholder 2"/>
          <p:cNvSpPr>
            <a:spLocks noGrp="1"/>
          </p:cNvSpPr>
          <p:nvPr>
            <p:ph idx="1"/>
          </p:nvPr>
        </p:nvSpPr>
        <p:spPr/>
        <p:txBody>
          <a:bodyPr/>
          <a:lstStyle/>
          <a:p>
            <a:pPr marL="0" indent="0">
              <a:buFont typeface="Wingdings 3" pitchFamily="18" charset="2"/>
              <a:buNone/>
            </a:pPr>
            <a:r>
              <a:rPr lang="en-US" smtClean="0">
                <a:latin typeface="Times New Roman" pitchFamily="18" charset="0"/>
                <a:cs typeface="Times New Roman" pitchFamily="18" charset="0"/>
              </a:rPr>
              <a:t> </a:t>
            </a:r>
            <a:r>
              <a:rPr lang="en-US" sz="3600" smtClean="0">
                <a:latin typeface="Times New Roman" pitchFamily="18" charset="0"/>
                <a:cs typeface="Times New Roman" pitchFamily="18" charset="0"/>
              </a:rPr>
              <a:t>“But sanctify the Lord God in your hearts: and </a:t>
            </a:r>
            <a:r>
              <a:rPr lang="en-US" sz="3600" i="1" smtClean="0">
                <a:latin typeface="Times New Roman" pitchFamily="18" charset="0"/>
                <a:cs typeface="Times New Roman" pitchFamily="18" charset="0"/>
              </a:rPr>
              <a:t>be </a:t>
            </a:r>
            <a:r>
              <a:rPr lang="en-US" sz="3600" smtClean="0">
                <a:latin typeface="Times New Roman" pitchFamily="18" charset="0"/>
                <a:cs typeface="Times New Roman" pitchFamily="18" charset="0"/>
              </a:rPr>
              <a:t>ready always to </a:t>
            </a:r>
            <a:r>
              <a:rPr lang="en-US" sz="3600" i="1" smtClean="0">
                <a:latin typeface="Times New Roman" pitchFamily="18" charset="0"/>
                <a:cs typeface="Times New Roman" pitchFamily="18" charset="0"/>
              </a:rPr>
              <a:t>give </a:t>
            </a:r>
            <a:r>
              <a:rPr lang="en-US" sz="3600" smtClean="0">
                <a:latin typeface="Times New Roman" pitchFamily="18" charset="0"/>
                <a:cs typeface="Times New Roman" pitchFamily="18" charset="0"/>
              </a:rPr>
              <a:t>an </a:t>
            </a:r>
            <a:r>
              <a:rPr lang="en-US" sz="3600" u="sng" smtClean="0">
                <a:latin typeface="Times New Roman" pitchFamily="18" charset="0"/>
                <a:cs typeface="Times New Roman" pitchFamily="18" charset="0"/>
              </a:rPr>
              <a:t>answer</a:t>
            </a:r>
            <a:r>
              <a:rPr lang="en-US" sz="3600" smtClean="0">
                <a:latin typeface="Times New Roman" pitchFamily="18" charset="0"/>
                <a:cs typeface="Times New Roman" pitchFamily="18" charset="0"/>
              </a:rPr>
              <a:t> to every man that asketh you a reason of the hope that is in you with meekness and fear:”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latin typeface="Times New Roman" pitchFamily="18" charset="0"/>
                <a:cs typeface="Times New Roman" pitchFamily="18" charset="0"/>
              </a:rPr>
              <a:t>Mattityahu 28:18-20</a:t>
            </a:r>
          </a:p>
        </p:txBody>
      </p:sp>
      <p:sp>
        <p:nvSpPr>
          <p:cNvPr id="60418" name="Content Placeholder 2"/>
          <p:cNvSpPr>
            <a:spLocks noGrp="1"/>
          </p:cNvSpPr>
          <p:nvPr>
            <p:ph idx="1"/>
          </p:nvPr>
        </p:nvSpPr>
        <p:spPr/>
        <p:txBody>
          <a:bodyPr/>
          <a:lstStyle/>
          <a:p>
            <a:pPr marL="0" indent="0">
              <a:buFont typeface="Wingdings 3" pitchFamily="18" charset="2"/>
              <a:buNone/>
            </a:pPr>
            <a:r>
              <a:rPr lang="en-US" sz="3200" smtClean="0">
                <a:latin typeface="Times New Roman" pitchFamily="18" charset="0"/>
                <a:cs typeface="Times New Roman" pitchFamily="18" charset="0"/>
              </a:rPr>
              <a:t> “And Jesus came and spake unto them, saying, All power is given unto me in heaven and in earth. Go ye therefore, and </a:t>
            </a:r>
            <a:r>
              <a:rPr lang="en-US" sz="3200" u="sng" smtClean="0">
                <a:latin typeface="Times New Roman" pitchFamily="18" charset="0"/>
                <a:cs typeface="Times New Roman" pitchFamily="18" charset="0"/>
              </a:rPr>
              <a:t>teach (</a:t>
            </a:r>
            <a:r>
              <a:rPr lang="en-US" sz="3200" i="1" u="sng" smtClean="0">
                <a:latin typeface="Times New Roman" pitchFamily="18" charset="0"/>
                <a:cs typeface="Times New Roman" pitchFamily="18" charset="0"/>
              </a:rPr>
              <a:t>matheteuo</a:t>
            </a:r>
            <a:r>
              <a:rPr lang="en-US" sz="3200" u="sng" smtClean="0">
                <a:latin typeface="Times New Roman" pitchFamily="18" charset="0"/>
                <a:cs typeface="Times New Roman" pitchFamily="18" charset="0"/>
              </a:rPr>
              <a:t>) all nations</a:t>
            </a:r>
            <a:r>
              <a:rPr lang="en-US" sz="3200" smtClean="0">
                <a:latin typeface="Times New Roman" pitchFamily="18" charset="0"/>
                <a:cs typeface="Times New Roman" pitchFamily="18" charset="0"/>
              </a:rPr>
              <a:t>, baptizing them in the name of the Father, and of the Son, and of the Holy Ghost: Teaching them to observe all things whatsoever I have commanded you: and, lo, I am with you always, </a:t>
            </a:r>
            <a:r>
              <a:rPr lang="en-US" sz="3200" i="1" smtClean="0">
                <a:latin typeface="Times New Roman" pitchFamily="18" charset="0"/>
                <a:cs typeface="Times New Roman" pitchFamily="18" charset="0"/>
              </a:rPr>
              <a:t>even </a:t>
            </a:r>
            <a:r>
              <a:rPr lang="en-US" sz="3200" smtClean="0">
                <a:latin typeface="Times New Roman" pitchFamily="18" charset="0"/>
                <a:cs typeface="Times New Roman" pitchFamily="18" charset="0"/>
              </a:rPr>
              <a:t>unto the end of the world. Amen.”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latin typeface="Times New Roman" pitchFamily="18" charset="0"/>
                <a:cs typeface="Times New Roman" pitchFamily="18" charset="0"/>
              </a:rPr>
              <a:t>Acts 1:8</a:t>
            </a:r>
          </a:p>
        </p:txBody>
      </p:sp>
      <p:sp>
        <p:nvSpPr>
          <p:cNvPr id="62466" name="Content Placeholder 2"/>
          <p:cNvSpPr>
            <a:spLocks noGrp="1"/>
          </p:cNvSpPr>
          <p:nvPr>
            <p:ph idx="1"/>
          </p:nvPr>
        </p:nvSpPr>
        <p:spPr/>
        <p:txBody>
          <a:bodyPr/>
          <a:lstStyle/>
          <a:p>
            <a:pPr marL="0" indent="0">
              <a:buFont typeface="Wingdings 3" pitchFamily="18" charset="2"/>
              <a:buNone/>
            </a:pPr>
            <a:r>
              <a:rPr lang="en-US" smtClean="0">
                <a:latin typeface="Centaur"/>
              </a:rPr>
              <a:t> </a:t>
            </a:r>
            <a:r>
              <a:rPr lang="en-US" sz="4000" smtClean="0">
                <a:latin typeface="Times New Roman" pitchFamily="18" charset="0"/>
                <a:cs typeface="Times New Roman" pitchFamily="18" charset="0"/>
              </a:rPr>
              <a:t>“ But ye shall receive power, after that the Holy Ghost is come upon you: and ye shall be </a:t>
            </a:r>
            <a:r>
              <a:rPr lang="en-US" sz="4000" u="sng" smtClean="0">
                <a:latin typeface="Times New Roman" pitchFamily="18" charset="0"/>
                <a:cs typeface="Times New Roman" pitchFamily="18" charset="0"/>
              </a:rPr>
              <a:t>witnesses unto me </a:t>
            </a:r>
            <a:r>
              <a:rPr lang="en-US" sz="4000" smtClean="0">
                <a:latin typeface="Times New Roman" pitchFamily="18" charset="0"/>
                <a:cs typeface="Times New Roman" pitchFamily="18" charset="0"/>
              </a:rPr>
              <a:t>both in </a:t>
            </a:r>
            <a:r>
              <a:rPr lang="en-US" sz="4000" u="sng" smtClean="0">
                <a:latin typeface="Times New Roman" pitchFamily="18" charset="0"/>
                <a:cs typeface="Times New Roman" pitchFamily="18" charset="0"/>
              </a:rPr>
              <a:t>Jerusalem</a:t>
            </a:r>
            <a:r>
              <a:rPr lang="en-US" sz="4000" smtClean="0">
                <a:latin typeface="Times New Roman" pitchFamily="18" charset="0"/>
                <a:cs typeface="Times New Roman" pitchFamily="18" charset="0"/>
              </a:rPr>
              <a:t>, and in </a:t>
            </a:r>
            <a:r>
              <a:rPr lang="en-US" sz="4000" u="sng" smtClean="0">
                <a:latin typeface="Times New Roman" pitchFamily="18" charset="0"/>
                <a:cs typeface="Times New Roman" pitchFamily="18" charset="0"/>
              </a:rPr>
              <a:t>all Judaea</a:t>
            </a:r>
            <a:r>
              <a:rPr lang="en-US" sz="4000" smtClean="0">
                <a:latin typeface="Times New Roman" pitchFamily="18" charset="0"/>
                <a:cs typeface="Times New Roman" pitchFamily="18" charset="0"/>
              </a:rPr>
              <a:t>, and in </a:t>
            </a:r>
            <a:r>
              <a:rPr lang="en-US" sz="4000" u="sng" smtClean="0">
                <a:latin typeface="Times New Roman" pitchFamily="18" charset="0"/>
                <a:cs typeface="Times New Roman" pitchFamily="18" charset="0"/>
              </a:rPr>
              <a:t>Samaria</a:t>
            </a:r>
            <a:r>
              <a:rPr lang="en-US" sz="4000" smtClean="0">
                <a:latin typeface="Times New Roman" pitchFamily="18" charset="0"/>
                <a:cs typeface="Times New Roman" pitchFamily="18" charset="0"/>
              </a:rPr>
              <a:t>, and unto the uttermost part of the earth.”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latin typeface="Times New Roman" pitchFamily="18" charset="0"/>
                <a:cs typeface="Times New Roman" pitchFamily="18" charset="0"/>
              </a:rPr>
              <a:t>Acts 17:2</a:t>
            </a:r>
          </a:p>
        </p:txBody>
      </p:sp>
      <p:sp>
        <p:nvSpPr>
          <p:cNvPr id="63490" name="Content Placeholder 2"/>
          <p:cNvSpPr>
            <a:spLocks noGrp="1"/>
          </p:cNvSpPr>
          <p:nvPr>
            <p:ph idx="1"/>
          </p:nvPr>
        </p:nvSpPr>
        <p:spPr/>
        <p:txBody>
          <a:bodyPr/>
          <a:lstStyle/>
          <a:p>
            <a:pPr marL="0" indent="0">
              <a:buFont typeface="Wingdings 3" pitchFamily="18" charset="2"/>
              <a:buNone/>
            </a:pPr>
            <a:r>
              <a:rPr lang="en-US" sz="4400" smtClean="0">
                <a:latin typeface="Times New Roman" pitchFamily="18" charset="0"/>
                <a:cs typeface="Times New Roman" pitchFamily="18" charset="0"/>
              </a:rPr>
              <a:t> “And Paul, as his manner was, went in unto them, and three sabbath days reasoned (</a:t>
            </a:r>
            <a:r>
              <a:rPr lang="en-US" sz="4400" i="1" smtClean="0">
                <a:latin typeface="Times New Roman" pitchFamily="18" charset="0"/>
                <a:cs typeface="Times New Roman" pitchFamily="18" charset="0"/>
              </a:rPr>
              <a:t>dia</a:t>
            </a:r>
            <a:r>
              <a:rPr lang="en-US" sz="4400" i="1" u="sng" smtClean="0">
                <a:latin typeface="Times New Roman" pitchFamily="18" charset="0"/>
                <a:cs typeface="Times New Roman" pitchFamily="18" charset="0"/>
              </a:rPr>
              <a:t>le</a:t>
            </a:r>
            <a:r>
              <a:rPr lang="en-US" sz="4400" i="1" smtClean="0">
                <a:latin typeface="Times New Roman" pitchFamily="18" charset="0"/>
                <a:cs typeface="Times New Roman" pitchFamily="18" charset="0"/>
              </a:rPr>
              <a:t>gomai</a:t>
            </a:r>
            <a:r>
              <a:rPr lang="en-US" sz="4400" smtClean="0">
                <a:latin typeface="Times New Roman" pitchFamily="18" charset="0"/>
                <a:cs typeface="Times New Roman" pitchFamily="18" charset="0"/>
              </a:rPr>
              <a:t>) with them out of the scriptures,”</a:t>
            </a:r>
          </a:p>
          <a:p>
            <a:pPr marL="0" indent="0">
              <a:buFont typeface="Wingdings 3" pitchFamily="18" charset="2"/>
              <a:buNone/>
            </a:pPr>
            <a:endParaRPr lang="en-US" sz="4000" smtClean="0">
              <a:latin typeface="Times New Roman" pitchFamily="18" charset="0"/>
              <a:cs typeface="Times New Roman" pitchFamily="18" charset="0"/>
            </a:endParaRPr>
          </a:p>
          <a:p>
            <a:pPr marL="0" indent="0">
              <a:buFont typeface="Wingdings 3" pitchFamily="18" charset="2"/>
              <a:buNone/>
            </a:pPr>
            <a:r>
              <a:rPr lang="en-US" smtClean="0">
                <a:latin typeface="Times New Roman" pitchFamily="18" charset="0"/>
                <a:cs typeface="Times New Roman" pitchFamily="18" charset="0"/>
              </a:rPr>
              <a:t>*not in Tanakh – why? – our Father expects us to reason things out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latin typeface="Times New Roman" pitchFamily="18" charset="0"/>
                <a:cs typeface="Times New Roman" pitchFamily="18" charset="0"/>
              </a:rPr>
              <a:t>Colossians 4:5-6</a:t>
            </a:r>
          </a:p>
        </p:txBody>
      </p:sp>
      <p:sp>
        <p:nvSpPr>
          <p:cNvPr id="65538" name="Content Placeholder 2"/>
          <p:cNvSpPr>
            <a:spLocks noGrp="1"/>
          </p:cNvSpPr>
          <p:nvPr>
            <p:ph idx="1"/>
          </p:nvPr>
        </p:nvSpPr>
        <p:spPr/>
        <p:txBody>
          <a:bodyPr/>
          <a:lstStyle/>
          <a:p>
            <a:pPr marL="0" indent="0">
              <a:buFont typeface="Wingdings 3" pitchFamily="18" charset="2"/>
              <a:buNone/>
            </a:pPr>
            <a:r>
              <a:rPr lang="en-US" sz="4000" smtClean="0">
                <a:latin typeface="Centaur"/>
              </a:rPr>
              <a:t> </a:t>
            </a:r>
            <a:r>
              <a:rPr lang="en-US" sz="4000" smtClean="0">
                <a:latin typeface="Times New Roman" pitchFamily="18" charset="0"/>
                <a:cs typeface="Times New Roman" pitchFamily="18" charset="0"/>
              </a:rPr>
              <a:t>“Walk in wisdom toward them that are without, redeeming the time. Let your speech </a:t>
            </a:r>
            <a:r>
              <a:rPr lang="en-US" sz="4000" i="1" smtClean="0">
                <a:latin typeface="Times New Roman" pitchFamily="18" charset="0"/>
                <a:cs typeface="Times New Roman" pitchFamily="18" charset="0"/>
              </a:rPr>
              <a:t>be </a:t>
            </a:r>
            <a:r>
              <a:rPr lang="en-US" sz="4000" smtClean="0">
                <a:latin typeface="Times New Roman" pitchFamily="18" charset="0"/>
                <a:cs typeface="Times New Roman" pitchFamily="18" charset="0"/>
              </a:rPr>
              <a:t>always with grace, seasoned with salt, that ye may know how ye ought to answer every man.”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latin typeface="Times New Roman" pitchFamily="18" charset="0"/>
                <a:cs typeface="Times New Roman" pitchFamily="18" charset="0"/>
              </a:rPr>
              <a:t>‘Ivriym (Hebrews) 11:6</a:t>
            </a:r>
          </a:p>
        </p:txBody>
      </p:sp>
      <p:sp>
        <p:nvSpPr>
          <p:cNvPr id="40962" name="Content Placeholder 2"/>
          <p:cNvSpPr>
            <a:spLocks noGrp="1"/>
          </p:cNvSpPr>
          <p:nvPr>
            <p:ph idx="1"/>
          </p:nvPr>
        </p:nvSpPr>
        <p:spPr/>
        <p:txBody>
          <a:bodyPr/>
          <a:lstStyle/>
          <a:p>
            <a:pPr marL="0" indent="0">
              <a:buFont typeface="Wingdings 3" pitchFamily="18" charset="2"/>
              <a:buNone/>
            </a:pPr>
            <a:r>
              <a:rPr lang="en-US" smtClean="0">
                <a:latin typeface="Arial" charset="0"/>
              </a:rPr>
              <a:t> </a:t>
            </a:r>
            <a:r>
              <a:rPr lang="en-US" sz="4000" smtClean="0">
                <a:latin typeface="Times New Roman" pitchFamily="18" charset="0"/>
                <a:cs typeface="Times New Roman" pitchFamily="18" charset="0"/>
              </a:rPr>
              <a:t>“But without faith </a:t>
            </a:r>
            <a:r>
              <a:rPr lang="en-US" sz="4000" i="1" smtClean="0">
                <a:latin typeface="Times New Roman" pitchFamily="18" charset="0"/>
                <a:cs typeface="Times New Roman" pitchFamily="18" charset="0"/>
              </a:rPr>
              <a:t>it is </a:t>
            </a:r>
            <a:r>
              <a:rPr lang="en-US" sz="4000" smtClean="0">
                <a:latin typeface="Times New Roman" pitchFamily="18" charset="0"/>
                <a:cs typeface="Times New Roman" pitchFamily="18" charset="0"/>
              </a:rPr>
              <a:t>impossible to please </a:t>
            </a:r>
            <a:r>
              <a:rPr lang="en-US" sz="4000" i="1" smtClean="0">
                <a:latin typeface="Times New Roman" pitchFamily="18" charset="0"/>
                <a:cs typeface="Times New Roman" pitchFamily="18" charset="0"/>
              </a:rPr>
              <a:t>him</a:t>
            </a:r>
            <a:r>
              <a:rPr lang="en-US" sz="4000" smtClean="0">
                <a:latin typeface="Times New Roman" pitchFamily="18" charset="0"/>
                <a:cs typeface="Times New Roman" pitchFamily="18" charset="0"/>
              </a:rPr>
              <a:t>: for he that cometh to God must believe that he is, and </a:t>
            </a:r>
            <a:r>
              <a:rPr lang="en-US" sz="4000" i="1" smtClean="0">
                <a:latin typeface="Times New Roman" pitchFamily="18" charset="0"/>
                <a:cs typeface="Times New Roman" pitchFamily="18" charset="0"/>
              </a:rPr>
              <a:t>that </a:t>
            </a:r>
            <a:r>
              <a:rPr lang="en-US" sz="4000" smtClean="0">
                <a:latin typeface="Times New Roman" pitchFamily="18" charset="0"/>
                <a:cs typeface="Times New Roman" pitchFamily="18" charset="0"/>
              </a:rPr>
              <a:t>he is a rewarder of them that diligently (ekse</a:t>
            </a:r>
            <a:r>
              <a:rPr lang="en-US" sz="4000" b="1" smtClean="0">
                <a:latin typeface="Times New Roman" pitchFamily="18" charset="0"/>
                <a:cs typeface="Times New Roman" pitchFamily="18" charset="0"/>
              </a:rPr>
              <a:t>te</a:t>
            </a:r>
            <a:r>
              <a:rPr lang="en-US" sz="4000" smtClean="0">
                <a:latin typeface="Times New Roman" pitchFamily="18" charset="0"/>
                <a:cs typeface="Times New Roman" pitchFamily="18" charset="0"/>
              </a:rPr>
              <a:t>o, drash) seek him.”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latin typeface="Times New Roman" pitchFamily="18" charset="0"/>
                <a:cs typeface="Times New Roman" pitchFamily="18" charset="0"/>
              </a:rPr>
              <a:t>‘Ivriym 11:1</a:t>
            </a:r>
          </a:p>
        </p:txBody>
      </p:sp>
      <p:sp>
        <p:nvSpPr>
          <p:cNvPr id="66562" name="Content Placeholder 2"/>
          <p:cNvSpPr>
            <a:spLocks noGrp="1"/>
          </p:cNvSpPr>
          <p:nvPr>
            <p:ph idx="1"/>
          </p:nvPr>
        </p:nvSpPr>
        <p:spPr/>
        <p:txBody>
          <a:bodyPr/>
          <a:lstStyle/>
          <a:p>
            <a:pPr marL="0" indent="0">
              <a:buFont typeface="Wingdings 3" pitchFamily="18" charset="2"/>
              <a:buNone/>
            </a:pPr>
            <a:r>
              <a:rPr lang="en-US" sz="4000" smtClean="0">
                <a:latin typeface="Times New Roman" pitchFamily="18" charset="0"/>
                <a:cs typeface="Times New Roman" pitchFamily="18" charset="0"/>
              </a:rPr>
              <a:t> “Now faith is the substance of things hoped for, the evidence of things not seen.”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latin typeface="Times New Roman" pitchFamily="18" charset="0"/>
                <a:cs typeface="Times New Roman" pitchFamily="18" charset="0"/>
              </a:rPr>
              <a:t>Kohelet (Ecclesiastes) 8:11</a:t>
            </a:r>
          </a:p>
        </p:txBody>
      </p:sp>
      <p:sp>
        <p:nvSpPr>
          <p:cNvPr id="68610" name="Content Placeholder 2"/>
          <p:cNvSpPr>
            <a:spLocks noGrp="1"/>
          </p:cNvSpPr>
          <p:nvPr>
            <p:ph idx="1"/>
          </p:nvPr>
        </p:nvSpPr>
        <p:spPr/>
        <p:txBody>
          <a:bodyPr/>
          <a:lstStyle/>
          <a:p>
            <a:pPr marL="0" indent="0">
              <a:buFont typeface="Wingdings 3" pitchFamily="18" charset="2"/>
              <a:buNone/>
            </a:pPr>
            <a:r>
              <a:rPr lang="en-US" smtClean="0">
                <a:latin typeface="Times New Roman" pitchFamily="18" charset="0"/>
                <a:cs typeface="Times New Roman" pitchFamily="18" charset="0"/>
              </a:rPr>
              <a:t> </a:t>
            </a:r>
            <a:r>
              <a:rPr lang="en-US" sz="3600" smtClean="0">
                <a:latin typeface="Times New Roman" pitchFamily="18" charset="0"/>
                <a:cs typeface="Times New Roman" pitchFamily="18" charset="0"/>
              </a:rPr>
              <a:t>“Because the sentence against an evil work is not executed speedily, therefore the heart of the sons of men is fully set in them to do evil.”</a:t>
            </a:r>
          </a:p>
          <a:p>
            <a:pPr marL="0" indent="0">
              <a:buFont typeface="Wingdings 3" pitchFamily="18" charset="2"/>
              <a:buNone/>
            </a:pPr>
            <a:endParaRPr lang="en-US" sz="3600" smtClean="0">
              <a:latin typeface="Centaur"/>
            </a:endParaRPr>
          </a:p>
          <a:p>
            <a:pPr marL="0" indent="0">
              <a:buFont typeface="Wingdings 3" pitchFamily="18" charset="2"/>
              <a:buNone/>
            </a:pPr>
            <a:endParaRPr lang="en-US" sz="3600" smtClean="0">
              <a:latin typeface="Centaur"/>
            </a:endParaRPr>
          </a:p>
          <a:p>
            <a:pPr marL="0" indent="0">
              <a:buFont typeface="Wingdings 3" pitchFamily="18" charset="2"/>
              <a:buNone/>
            </a:pPr>
            <a:r>
              <a:rPr lang="en-US" sz="2400" smtClean="0">
                <a:latin typeface="Times New Roman" pitchFamily="18" charset="0"/>
                <a:cs typeface="Times New Roman" pitchFamily="18" charset="0"/>
              </a:rPr>
              <a:t>No one is really listening, much like politics – argumentum ad ignoratio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latin typeface="Times New Roman" pitchFamily="18" charset="0"/>
                <a:cs typeface="Times New Roman" pitchFamily="18" charset="0"/>
              </a:rPr>
              <a:t>Why care about this?</a:t>
            </a:r>
          </a:p>
        </p:txBody>
      </p:sp>
      <p:sp>
        <p:nvSpPr>
          <p:cNvPr id="70658" name="Content Placeholder 2"/>
          <p:cNvSpPr>
            <a:spLocks noGrp="1"/>
          </p:cNvSpPr>
          <p:nvPr>
            <p:ph idx="1"/>
          </p:nvPr>
        </p:nvSpPr>
        <p:spPr/>
        <p:txBody>
          <a:bodyPr/>
          <a:lstStyle/>
          <a:p>
            <a:pPr marL="0" indent="0">
              <a:buFont typeface="Wingdings 3" pitchFamily="18" charset="2"/>
              <a:buNone/>
            </a:pPr>
            <a:r>
              <a:rPr lang="en-US" smtClean="0">
                <a:latin typeface="Times New Roman" pitchFamily="18" charset="0"/>
                <a:cs typeface="Times New Roman" pitchFamily="18" charset="0"/>
              </a:rPr>
              <a:t>          </a:t>
            </a:r>
            <a:r>
              <a:rPr lang="en-US" sz="4400" smtClean="0">
                <a:latin typeface="Times New Roman" pitchFamily="18" charset="0"/>
                <a:cs typeface="Times New Roman" pitchFamily="18" charset="0"/>
              </a:rPr>
              <a:t>Atheists and no religion advocates now have a ubiquitous platform since the advent of the internet. We are losing our children to this view with alarming statistics!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endParaRPr lang="en-US" smtClean="0"/>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US" sz="3600" dirty="0">
                <a:latin typeface="Times New Roman" panose="02020603050405020304" pitchFamily="18" charset="0"/>
                <a:cs typeface="Times New Roman" panose="02020603050405020304" pitchFamily="18" charset="0"/>
              </a:rPr>
              <a:t>Always put the ball back in their court</a:t>
            </a:r>
          </a:p>
          <a:p>
            <a:pPr fontAlgn="auto">
              <a:spcAft>
                <a:spcPts val="0"/>
              </a:spcAft>
              <a:buClr>
                <a:schemeClr val="bg2">
                  <a:lumMod val="40000"/>
                  <a:lumOff val="60000"/>
                </a:schemeClr>
              </a:buClr>
              <a:buFont typeface="Wingdings 3" charset="2"/>
              <a:buChar char=""/>
              <a:defRPr/>
            </a:pPr>
            <a:r>
              <a:rPr lang="en-US" sz="3600" dirty="0">
                <a:latin typeface="Times New Roman" panose="02020603050405020304" pitchFamily="18" charset="0"/>
                <a:cs typeface="Times New Roman" panose="02020603050405020304" pitchFamily="18" charset="0"/>
              </a:rPr>
              <a:t>Do not proceed to another question until the original premise is satisfied</a:t>
            </a:r>
          </a:p>
          <a:p>
            <a:pPr fontAlgn="auto">
              <a:spcAft>
                <a:spcPts val="0"/>
              </a:spcAft>
              <a:buClr>
                <a:schemeClr val="bg2">
                  <a:lumMod val="40000"/>
                  <a:lumOff val="60000"/>
                </a:schemeClr>
              </a:buClr>
              <a:buFont typeface="Wingdings 3" charset="2"/>
              <a:buChar char=""/>
              <a:defRPr/>
            </a:pPr>
            <a:r>
              <a:rPr lang="en-US" sz="3600" dirty="0">
                <a:latin typeface="Times New Roman" panose="02020603050405020304" pitchFamily="18" charset="0"/>
                <a:cs typeface="Times New Roman" panose="02020603050405020304" pitchFamily="18" charset="0"/>
              </a:rPr>
              <a:t>Remember most atheists do not actually know the source of their beliefs (evidence)</a:t>
            </a:r>
          </a:p>
          <a:p>
            <a:pPr fontAlgn="auto">
              <a:spcAft>
                <a:spcPts val="0"/>
              </a:spcAft>
              <a:buClr>
                <a:schemeClr val="bg2">
                  <a:lumMod val="40000"/>
                  <a:lumOff val="60000"/>
                </a:schemeClr>
              </a:buClr>
              <a:buFont typeface="Wingdings 3" charset="2"/>
              <a:buChar char=""/>
              <a:defRPr/>
            </a:pPr>
            <a:r>
              <a:rPr lang="en-US" sz="3600" dirty="0">
                <a:latin typeface="Times New Roman" panose="02020603050405020304" pitchFamily="18" charset="0"/>
                <a:cs typeface="Times New Roman" panose="02020603050405020304" pitchFamily="18" charset="0"/>
              </a:rPr>
              <a:t>Most atheists do not get their knowledge of ‘science’ from science, but rather scientists</a:t>
            </a:r>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marL="0" indent="0" fontAlgn="auto">
              <a:spcAft>
                <a:spcPts val="0"/>
              </a:spcAft>
              <a:buClr>
                <a:schemeClr val="bg2">
                  <a:lumMod val="40000"/>
                  <a:lumOff val="60000"/>
                </a:schemeClr>
              </a:buClr>
              <a:buFont typeface="Wingdings 3" charset="2"/>
              <a:buNone/>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latin typeface="Times New Roman" pitchFamily="18" charset="0"/>
                <a:cs typeface="Times New Roman" pitchFamily="18" charset="0"/>
              </a:rPr>
              <a:t>Pew Research Center – Sept 22 2016</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Young People Abandoning Religion</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marL="0" indent="0" fontAlgn="auto">
              <a:spcAft>
                <a:spcPts val="0"/>
              </a:spcAft>
              <a:buClr>
                <a:schemeClr val="bg2">
                  <a:lumMod val="40000"/>
                  <a:lumOff val="60000"/>
                </a:schemeClr>
              </a:buClr>
              <a:buFont typeface="Wingdings 3" charset="2"/>
              <a:buNone/>
              <a:defRPr/>
            </a:pPr>
            <a:r>
              <a:rPr lang="en-US" sz="3600" dirty="0">
                <a:latin typeface="Centaur" panose="02030504050205020304" pitchFamily="18" charset="0"/>
              </a:rPr>
              <a:t> </a:t>
            </a:r>
            <a:r>
              <a:rPr lang="en-US" sz="3600" dirty="0">
                <a:latin typeface="Times New Roman" panose="02020603050405020304" pitchFamily="18" charset="0"/>
                <a:cs typeface="Times New Roman" panose="02020603050405020304" pitchFamily="18" charset="0"/>
              </a:rPr>
              <a:t>“The study notes that the number of unaffiliated Americans ("</a:t>
            </a:r>
            <a:r>
              <a:rPr lang="en-US" sz="3600" dirty="0" err="1">
                <a:latin typeface="Times New Roman" panose="02020603050405020304" pitchFamily="18" charset="0"/>
                <a:cs typeface="Times New Roman" panose="02020603050405020304" pitchFamily="18" charset="0"/>
              </a:rPr>
              <a:t>nones</a:t>
            </a:r>
            <a:r>
              <a:rPr lang="en-US" sz="3600" dirty="0">
                <a:latin typeface="Times New Roman" panose="02020603050405020304" pitchFamily="18" charset="0"/>
                <a:cs typeface="Times New Roman" panose="02020603050405020304" pitchFamily="18" charset="0"/>
              </a:rPr>
              <a:t>") has been steadily rising since 2000. In 1991, only six percent identify as "</a:t>
            </a:r>
            <a:r>
              <a:rPr lang="en-US" sz="3600" dirty="0" err="1">
                <a:latin typeface="Times New Roman" panose="02020603050405020304" pitchFamily="18" charset="0"/>
                <a:cs typeface="Times New Roman" panose="02020603050405020304" pitchFamily="18" charset="0"/>
              </a:rPr>
              <a:t>nones</a:t>
            </a:r>
            <a:r>
              <a:rPr lang="en-US" sz="3600" dirty="0">
                <a:latin typeface="Times New Roman" panose="02020603050405020304" pitchFamily="18" charset="0"/>
                <a:cs typeface="Times New Roman" panose="02020603050405020304" pitchFamily="18" charset="0"/>
              </a:rPr>
              <a:t>" while the amount jumped to 14 percent by the end of the decade, with the number increasing to 20 percent by 2012. That percentage has jumped higher just over three years later to 25 percent.”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latin typeface="Times New Roman" pitchFamily="18" charset="0"/>
                <a:cs typeface="Times New Roman" pitchFamily="18" charset="0"/>
              </a:rPr>
              <a:t>OSV* Newsweekly Aug 27 2016</a:t>
            </a:r>
          </a:p>
        </p:txBody>
      </p:sp>
      <p:sp>
        <p:nvSpPr>
          <p:cNvPr id="3" name="Content Placeholder 2">
            <a:extLst>
              <a:ext uri="{FF2B5EF4-FFF2-40B4-BE49-F238E27FC236}"/>
            </a:extLst>
          </p:cNvPr>
          <p:cNvSpPr>
            <a:spLocks noGrp="1"/>
          </p:cNvSpPr>
          <p:nvPr>
            <p:ph idx="1"/>
          </p:nvPr>
        </p:nvSpPr>
        <p:spPr/>
        <p:txBody>
          <a:bodyPr rtlCol="0">
            <a:normAutofit/>
          </a:bodyPr>
          <a:lstStyle/>
          <a:p>
            <a:pPr marL="0" indent="0" fontAlgn="auto">
              <a:spcAft>
                <a:spcPts val="0"/>
              </a:spcAft>
              <a:buClr>
                <a:schemeClr val="bg2">
                  <a:lumMod val="40000"/>
                  <a:lumOff val="60000"/>
                </a:schemeClr>
              </a:buClr>
              <a:buFont typeface="Wingdings 3" charset="2"/>
              <a:buNone/>
              <a:defRPr/>
            </a:pPr>
            <a:r>
              <a:rPr lang="en-US" sz="3600" dirty="0">
                <a:latin typeface="Centaur" panose="02030504050205020304" pitchFamily="18" charset="0"/>
              </a:rPr>
              <a:t> </a:t>
            </a:r>
            <a:r>
              <a:rPr lang="en-US" sz="3600" dirty="0">
                <a:latin typeface="Times New Roman" panose="02020603050405020304" pitchFamily="18" charset="0"/>
                <a:cs typeface="Times New Roman" panose="02020603050405020304" pitchFamily="18" charset="0"/>
              </a:rPr>
              <a:t>“Young people are leaving the faith. Here's why: Many youth and young adults who have left the Church point to their belief that there is a disconnect between science and religion.”</a:t>
            </a:r>
          </a:p>
          <a:p>
            <a:pPr marL="0" indent="0" fontAlgn="auto">
              <a:spcAft>
                <a:spcPts val="0"/>
              </a:spcAft>
              <a:buClr>
                <a:schemeClr val="bg2">
                  <a:lumMod val="40000"/>
                  <a:lumOff val="60000"/>
                </a:schemeClr>
              </a:buClr>
              <a:buFont typeface="Wingdings 3" charset="2"/>
              <a:buNone/>
              <a:defRPr/>
            </a:pPr>
            <a:endParaRPr lang="en-US" sz="3600" dirty="0">
              <a:latin typeface="Times New Roman" panose="02020603050405020304" pitchFamily="18" charset="0"/>
              <a:cs typeface="Times New Roman" panose="02020603050405020304" pitchFamily="18" charset="0"/>
            </a:endParaRPr>
          </a:p>
          <a:p>
            <a:pPr marL="0" indent="0" fontAlgn="auto">
              <a:spcAft>
                <a:spcPts val="0"/>
              </a:spcAft>
              <a:buClr>
                <a:schemeClr val="bg2">
                  <a:lumMod val="40000"/>
                  <a:lumOff val="60000"/>
                </a:schemeClr>
              </a:buClr>
              <a:buFont typeface="Wingdings 3" charset="2"/>
              <a:buNone/>
              <a:defRPr/>
            </a:pPr>
            <a:endParaRPr lang="en-US" sz="3600" dirty="0">
              <a:latin typeface="Times New Roman" panose="02020603050405020304" pitchFamily="18" charset="0"/>
              <a:cs typeface="Times New Roman" panose="02020603050405020304" pitchFamily="18" charset="0"/>
            </a:endParaRPr>
          </a:p>
          <a:p>
            <a:pPr marL="0" indent="0" fontAlgn="auto">
              <a:spcAft>
                <a:spcPts val="0"/>
              </a:spcAft>
              <a:buClr>
                <a:schemeClr val="bg2">
                  <a:lumMod val="40000"/>
                  <a:lumOff val="60000"/>
                </a:schemeClr>
              </a:buClr>
              <a:buFont typeface="Wingdings 3" charset="2"/>
              <a:buNone/>
              <a:defRPr/>
            </a:pPr>
            <a:r>
              <a:rPr lang="en-US" sz="1800" dirty="0">
                <a:latin typeface="Times New Roman" panose="02020603050405020304" pitchFamily="18" charset="0"/>
                <a:cs typeface="Times New Roman" panose="02020603050405020304" pitchFamily="18" charset="0"/>
              </a:rPr>
              <a:t>*Our Sunday Visitor – Catholic News</a:t>
            </a: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z="2800" smtClean="0">
                <a:latin typeface="Times New Roman" pitchFamily="18" charset="0"/>
                <a:cs typeface="Times New Roman" pitchFamily="18" charset="0"/>
              </a:rPr>
              <a:t>npr.org</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More Young People Are Moving Away From Religion, But Why?</a:t>
            </a:r>
            <a:br>
              <a:rPr lang="en-US" sz="2800" smtClean="0">
                <a:latin typeface="Times New Roman" pitchFamily="18" charset="0"/>
                <a:cs typeface="Times New Roman" pitchFamily="18" charset="0"/>
              </a:rPr>
            </a:br>
            <a:endParaRPr lang="en-US" sz="2800" smtClean="0">
              <a:latin typeface="Times New Roman" pitchFamily="18" charset="0"/>
              <a:cs typeface="Times New Roman" pitchFamily="18" charset="0"/>
            </a:endParaRPr>
          </a:p>
        </p:txBody>
      </p:sp>
      <p:sp>
        <p:nvSpPr>
          <p:cNvPr id="75778" name="Content Placeholder 2"/>
          <p:cNvSpPr>
            <a:spLocks noGrp="1"/>
          </p:cNvSpPr>
          <p:nvPr>
            <p:ph idx="1"/>
          </p:nvPr>
        </p:nvSpPr>
        <p:spPr/>
        <p:txBody>
          <a:bodyPr/>
          <a:lstStyle/>
          <a:p>
            <a:pPr marL="0" indent="0">
              <a:buFont typeface="Wingdings 3" pitchFamily="18" charset="2"/>
              <a:buNone/>
            </a:pPr>
            <a:r>
              <a:rPr lang="en-US" sz="3200" smtClean="0">
                <a:latin typeface="Times New Roman" pitchFamily="18" charset="0"/>
                <a:cs typeface="Times New Roman" pitchFamily="18" charset="0"/>
              </a:rPr>
              <a:t>"I don't [believe in God] but I really want to. That's the problem with questions like these is you don't have anything that clearly states, 'Yes, this is fact,' so I'm constantly struggling. But looking right at the facts — evolution and science — they're saying, no there is none. But what about </a:t>
            </a:r>
            <a:r>
              <a:rPr lang="en-US" sz="3200" u="sng" smtClean="0">
                <a:latin typeface="Times New Roman" pitchFamily="18" charset="0"/>
                <a:cs typeface="Times New Roman" pitchFamily="18" charset="0"/>
              </a:rPr>
              <a:t>love</a:t>
            </a:r>
            <a:r>
              <a:rPr lang="en-US" sz="3200" smtClean="0">
                <a:latin typeface="Times New Roman" pitchFamily="18" charset="0"/>
                <a:cs typeface="Times New Roman" pitchFamily="18" charset="0"/>
              </a:rPr>
              <a:t>? What about the ideas of </a:t>
            </a:r>
            <a:r>
              <a:rPr lang="en-US" sz="3200" u="sng" smtClean="0">
                <a:latin typeface="Times New Roman" pitchFamily="18" charset="0"/>
                <a:cs typeface="Times New Roman" pitchFamily="18" charset="0"/>
              </a:rPr>
              <a:t>forgiveness?</a:t>
            </a:r>
            <a:r>
              <a:rPr lang="en-US" sz="3200" smtClean="0">
                <a:latin typeface="Times New Roman" pitchFamily="18" charset="0"/>
                <a:cs typeface="Times New Roman" pitchFamily="18" charset="0"/>
              </a:rPr>
              <a:t> I like to believe they are true and they are meaningful.”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Autofit/>
          </a:bodyPr>
          <a:lstStyle/>
          <a:p>
            <a:pPr eaLnBrk="1" fontAlgn="auto" hangingPunct="1">
              <a:spcAft>
                <a:spcPts val="0"/>
              </a:spcAft>
              <a:defRPr/>
            </a:pPr>
            <a:r>
              <a:rPr lang="en-US" sz="3150" dirty="0">
                <a:latin typeface="Times New Roman" panose="02020603050405020304" pitchFamily="18" charset="0"/>
                <a:cs typeface="Times New Roman" panose="02020603050405020304" pitchFamily="18" charset="0"/>
              </a:rPr>
              <a:t>2 Corinthians 11:2-3</a:t>
            </a:r>
          </a:p>
        </p:txBody>
      </p:sp>
      <p:sp>
        <p:nvSpPr>
          <p:cNvPr id="77826" name="Content Placeholder 2"/>
          <p:cNvSpPr>
            <a:spLocks noGrp="1" noChangeArrowheads="1"/>
          </p:cNvSpPr>
          <p:nvPr>
            <p:ph idx="1"/>
          </p:nvPr>
        </p:nvSpPr>
        <p:spPr/>
        <p:txBody>
          <a:bodyPr/>
          <a:lstStyle/>
          <a:p>
            <a:pPr marL="0" indent="0" eaLnBrk="1" hangingPunct="1">
              <a:buFont typeface="Wingdings 3" pitchFamily="18" charset="2"/>
              <a:buNone/>
            </a:pPr>
            <a:r>
              <a:rPr lang="en-US" altLang="en-US" sz="3600" smtClean="0">
                <a:latin typeface="Times New Roman" pitchFamily="18" charset="0"/>
                <a:cs typeface="Times New Roman" pitchFamily="18" charset="0"/>
              </a:rPr>
              <a:t>“For I am jealous over you with godly jealousy: for I have espoused you to one husband, that I may present </a:t>
            </a:r>
            <a:r>
              <a:rPr lang="en-US" altLang="en-US" sz="3600" i="1" smtClean="0">
                <a:latin typeface="Times New Roman" pitchFamily="18" charset="0"/>
                <a:cs typeface="Times New Roman" pitchFamily="18" charset="0"/>
              </a:rPr>
              <a:t>you as </a:t>
            </a:r>
            <a:r>
              <a:rPr lang="en-US" altLang="en-US" sz="3600" smtClean="0">
                <a:latin typeface="Times New Roman" pitchFamily="18" charset="0"/>
                <a:cs typeface="Times New Roman" pitchFamily="18" charset="0"/>
              </a:rPr>
              <a:t>a chaste virgin to Christ. But I fear, lest by any means, as the serpent beguiled Eve through his subtilty, so your minds should be corrupted from the </a:t>
            </a:r>
            <a:r>
              <a:rPr lang="en-US" altLang="en-US" sz="3600" u="sng" smtClean="0">
                <a:latin typeface="Times New Roman" pitchFamily="18" charset="0"/>
                <a:cs typeface="Times New Roman" pitchFamily="18" charset="0"/>
              </a:rPr>
              <a:t>simplicity</a:t>
            </a:r>
            <a:r>
              <a:rPr lang="en-US" altLang="en-US" sz="3600" smtClean="0">
                <a:latin typeface="Times New Roman" pitchFamily="18" charset="0"/>
                <a:cs typeface="Times New Roman" pitchFamily="18" charset="0"/>
              </a:rPr>
              <a:t> that is in Christ.”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Autofit/>
          </a:bodyPr>
          <a:lstStyle/>
          <a:p>
            <a:pPr eaLnBrk="1" fontAlgn="auto" hangingPunct="1">
              <a:spcAft>
                <a:spcPts val="0"/>
              </a:spcAft>
              <a:defRPr/>
            </a:pPr>
            <a:r>
              <a:rPr lang="en-US" sz="3150" dirty="0">
                <a:latin typeface="Times New Roman" panose="02020603050405020304" pitchFamily="18" charset="0"/>
                <a:cs typeface="Times New Roman" panose="02020603050405020304" pitchFamily="18" charset="0"/>
              </a:rPr>
              <a:t>Simplicity  </a:t>
            </a:r>
          </a:p>
        </p:txBody>
      </p:sp>
      <p:sp>
        <p:nvSpPr>
          <p:cNvPr id="3" name="Content Placeholder 2">
            <a:extLst>
              <a:ext uri="{FF2B5EF4-FFF2-40B4-BE49-F238E27FC236}"/>
            </a:extLst>
          </p:cNvPr>
          <p:cNvSpPr>
            <a:spLocks noGrp="1" noChangeArrowheads="1"/>
          </p:cNvSpPr>
          <p:nvPr>
            <p:ph idx="1"/>
          </p:nvPr>
        </p:nvSpPr>
        <p:spPr/>
        <p:txBody>
          <a:bodyPr rtlCol="0">
            <a:normAutofit fontScale="92500"/>
          </a:bodyPr>
          <a:lstStyle/>
          <a:p>
            <a:pPr eaLnBrk="1" hangingPunct="1">
              <a:defRPr/>
            </a:pPr>
            <a:r>
              <a:rPr lang="en-US" altLang="en-US" sz="3600" dirty="0" err="1">
                <a:latin typeface="Times New Roman" panose="02020603050405020304" pitchFamily="18" charset="0"/>
                <a:cs typeface="Times New Roman" panose="02020603050405020304" pitchFamily="18" charset="0"/>
              </a:rPr>
              <a:t>Haplotes</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Gk</a:t>
            </a:r>
            <a:r>
              <a:rPr lang="en-US" altLang="en-US" sz="3600" dirty="0">
                <a:latin typeface="Times New Roman" panose="02020603050405020304" pitchFamily="18" charset="0"/>
                <a:cs typeface="Times New Roman" panose="02020603050405020304" pitchFamily="18" charset="0"/>
              </a:rPr>
              <a:t>)  - singleness or straightness of heart – straightforward and simple in the genitive </a:t>
            </a:r>
          </a:p>
          <a:p>
            <a:pPr eaLnBrk="1" hangingPunct="1">
              <a:defRPr/>
            </a:pPr>
            <a:r>
              <a:rPr lang="en-US" altLang="en-US" sz="3600" dirty="0">
                <a:latin typeface="Times New Roman" panose="02020603050405020304" pitchFamily="18" charset="0"/>
                <a:cs typeface="Times New Roman" panose="02020603050405020304" pitchFamily="18" charset="0"/>
              </a:rPr>
              <a:t>Yashar (</a:t>
            </a:r>
            <a:r>
              <a:rPr lang="en-US" altLang="en-US" sz="3600" dirty="0" err="1">
                <a:latin typeface="Times New Roman" panose="02020603050405020304" pitchFamily="18" charset="0"/>
                <a:cs typeface="Times New Roman" panose="02020603050405020304" pitchFamily="18" charset="0"/>
              </a:rPr>
              <a:t>Hb</a:t>
            </a:r>
            <a:r>
              <a:rPr lang="en-US" altLang="en-US" sz="3600" dirty="0">
                <a:latin typeface="Times New Roman" panose="02020603050405020304" pitchFamily="18" charset="0"/>
                <a:cs typeface="Times New Roman" panose="02020603050405020304" pitchFamily="18" charset="0"/>
              </a:rPr>
              <a:t>) – to be straight, right – from </a:t>
            </a:r>
            <a:r>
              <a:rPr lang="en-US" altLang="en-US" sz="3600" dirty="0" err="1">
                <a:latin typeface="Times New Roman" panose="02020603050405020304" pitchFamily="18" charset="0"/>
                <a:cs typeface="Times New Roman" panose="02020603050405020304" pitchFamily="18" charset="0"/>
              </a:rPr>
              <a:t>shin,resh</a:t>
            </a:r>
            <a:r>
              <a:rPr lang="en-US" altLang="en-US" sz="3600" dirty="0">
                <a:latin typeface="Times New Roman" panose="02020603050405020304" pitchFamily="18" charset="0"/>
                <a:cs typeface="Times New Roman" panose="02020603050405020304" pitchFamily="18" charset="0"/>
              </a:rPr>
              <a:t> (rope making)</a:t>
            </a:r>
          </a:p>
          <a:p>
            <a:pPr eaLnBrk="1" hangingPunct="1">
              <a:defRPr/>
            </a:pPr>
            <a:r>
              <a:rPr lang="en-US" altLang="en-US" sz="3600" dirty="0">
                <a:latin typeface="Times New Roman" panose="02020603050405020304" pitchFamily="18" charset="0"/>
                <a:cs typeface="Times New Roman" panose="02020603050405020304" pitchFamily="18" charset="0"/>
              </a:rPr>
              <a:t>Modern Hebrew – </a:t>
            </a:r>
            <a:r>
              <a:rPr lang="en-US" altLang="en-US" sz="3600" dirty="0" err="1">
                <a:latin typeface="Times New Roman" panose="02020603050405020304" pitchFamily="18" charset="0"/>
                <a:cs typeface="Times New Roman" panose="02020603050405020304" pitchFamily="18" charset="0"/>
              </a:rPr>
              <a:t>s</a:t>
            </a:r>
            <a:r>
              <a:rPr lang="en-US" altLang="en-US" sz="3600" baseline="30000" dirty="0" err="1">
                <a:latin typeface="Times New Roman" panose="02020603050405020304" pitchFamily="18" charset="0"/>
                <a:cs typeface="Times New Roman" panose="02020603050405020304" pitchFamily="18" charset="0"/>
              </a:rPr>
              <a:t>e</a:t>
            </a:r>
            <a:r>
              <a:rPr lang="en-US" altLang="en-US" sz="3600" dirty="0" err="1">
                <a:latin typeface="Times New Roman" panose="02020603050405020304" pitchFamily="18" charset="0"/>
                <a:cs typeface="Times New Roman" panose="02020603050405020304" pitchFamily="18" charset="0"/>
              </a:rPr>
              <a:t>kal</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yashar</a:t>
            </a:r>
            <a:r>
              <a:rPr lang="en-US" altLang="en-US" sz="3600" dirty="0">
                <a:latin typeface="Times New Roman" panose="02020603050405020304" pitchFamily="18" charset="0"/>
                <a:cs typeface="Times New Roman" panose="02020603050405020304" pitchFamily="18" charset="0"/>
              </a:rPr>
              <a:t> – common sense</a:t>
            </a:r>
          </a:p>
          <a:p>
            <a:pPr eaLnBrk="1" hangingPunct="1">
              <a:defRPr/>
            </a:pPr>
            <a:r>
              <a:rPr lang="en-US" altLang="en-US" sz="3600" dirty="0">
                <a:latin typeface="Times New Roman" panose="02020603050405020304" pitchFamily="18" charset="0"/>
                <a:cs typeface="Times New Roman" panose="02020603050405020304" pitchFamily="18" charset="0"/>
              </a:rPr>
              <a:t>As opposed to the word ‘simple’ or fool in </a:t>
            </a:r>
            <a:r>
              <a:rPr lang="en-US" altLang="en-US" sz="3600" dirty="0" err="1">
                <a:latin typeface="Times New Roman" panose="02020603050405020304" pitchFamily="18" charset="0"/>
                <a:cs typeface="Times New Roman" panose="02020603050405020304" pitchFamily="18" charset="0"/>
              </a:rPr>
              <a:t>Tanakh</a:t>
            </a:r>
            <a:r>
              <a:rPr lang="en-US" altLang="en-US" sz="3600" dirty="0">
                <a:latin typeface="Times New Roman" panose="02020603050405020304" pitchFamily="18" charset="0"/>
                <a:cs typeface="Times New Roman" panose="02020603050405020304" pitchFamily="18" charset="0"/>
              </a:rPr>
              <a:t> – </a:t>
            </a:r>
            <a:r>
              <a:rPr lang="en-US" altLang="en-US" sz="3600" dirty="0" err="1">
                <a:latin typeface="Times New Roman" panose="02020603050405020304" pitchFamily="18" charset="0"/>
                <a:cs typeface="Times New Roman" panose="02020603050405020304" pitchFamily="18" charset="0"/>
              </a:rPr>
              <a:t>Miz</a:t>
            </a:r>
            <a:r>
              <a:rPr lang="en-US" altLang="en-US" sz="3600" dirty="0">
                <a:latin typeface="Times New Roman" panose="02020603050405020304" pitchFamily="18" charset="0"/>
                <a:cs typeface="Times New Roman" panose="02020603050405020304" pitchFamily="18" charset="0"/>
              </a:rPr>
              <a:t> 19:7, </a:t>
            </a:r>
            <a:r>
              <a:rPr lang="en-US" altLang="en-US" sz="3600" dirty="0" err="1">
                <a:latin typeface="Times New Roman" panose="02020603050405020304" pitchFamily="18" charset="0"/>
                <a:cs typeface="Times New Roman" panose="02020603050405020304" pitchFamily="18" charset="0"/>
              </a:rPr>
              <a:t>Mishlei</a:t>
            </a:r>
            <a:r>
              <a:rPr lang="en-US" altLang="en-US" sz="3600" dirty="0">
                <a:latin typeface="Times New Roman" panose="02020603050405020304" pitchFamily="18" charset="0"/>
                <a:cs typeface="Times New Roman" panose="02020603050405020304" pitchFamily="18" charset="0"/>
              </a:rPr>
              <a:t> 1:22, 14:15</a:t>
            </a:r>
          </a:p>
          <a:p>
            <a:pPr eaLnBrk="1" hangingPunct="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Autofit/>
          </a:bodyPr>
          <a:lstStyle/>
          <a:p>
            <a:pPr eaLnBrk="1" fontAlgn="auto" hangingPunct="1">
              <a:spcAft>
                <a:spcPts val="0"/>
              </a:spcAft>
              <a:defRPr/>
            </a:pPr>
            <a:r>
              <a:rPr lang="en-US" sz="3150" dirty="0">
                <a:latin typeface="Times New Roman" panose="02020603050405020304" pitchFamily="18" charset="0"/>
                <a:cs typeface="Times New Roman" panose="02020603050405020304" pitchFamily="18" charset="0"/>
              </a:rPr>
              <a:t>The Jefferson Perspective - 1819</a:t>
            </a:r>
          </a:p>
        </p:txBody>
      </p:sp>
      <p:sp>
        <p:nvSpPr>
          <p:cNvPr id="119811" name="Content Placeholder 2">
            <a:extLst>
              <a:ext uri="{FF2B5EF4-FFF2-40B4-BE49-F238E27FC236}"/>
            </a:extLst>
          </p:cNvPr>
          <p:cNvSpPr>
            <a:spLocks noGrp="1" noChangeArrowheads="1"/>
          </p:cNvSpPr>
          <p:nvPr>
            <p:ph idx="1"/>
          </p:nvPr>
        </p:nvSpPr>
        <p:spPr/>
        <p:txBody>
          <a:bodyPr rtlCol="0">
            <a:normAutofit lnSpcReduction="10000"/>
          </a:bodyPr>
          <a:lstStyle/>
          <a:p>
            <a:pPr marL="0" indent="0" eaLnBrk="1" hangingPunct="1">
              <a:buFont typeface="Wingdings 3" pitchFamily="18" charset="2"/>
              <a:buNone/>
              <a:defRPr/>
            </a:pPr>
            <a:r>
              <a:rPr lang="en-US" altLang="en-US" sz="3600" dirty="0">
                <a:latin typeface="Centaur" panose="02030504050205020304" pitchFamily="18" charset="0"/>
              </a:rPr>
              <a:t> </a:t>
            </a:r>
            <a:r>
              <a:rPr lang="en-US" altLang="en-US" sz="3600" dirty="0">
                <a:latin typeface="Times New Roman" panose="02020603050405020304" pitchFamily="18" charset="0"/>
                <a:cs typeface="Times New Roman" panose="02020603050405020304" pitchFamily="18" charset="0"/>
              </a:rPr>
              <a:t>“Independence [freedom] can be trusted nowhere but with the people in mass. They are inherently independent of all but moral law. Therein lies the danger of abandoning government based upon the inalienable rights of the people to govern themselves, in favor of a government based upon the progressive notions of an intellectual elite.”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latin typeface="Times New Roman" pitchFamily="18" charset="0"/>
                <a:cs typeface="Times New Roman" pitchFamily="18" charset="0"/>
              </a:rPr>
              <a:t>National Geographic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April 22, 2016</a:t>
            </a:r>
          </a:p>
        </p:txBody>
      </p:sp>
      <p:sp>
        <p:nvSpPr>
          <p:cNvPr id="3" name="Content Placeholder 2"/>
          <p:cNvSpPr>
            <a:spLocks noGrp="1"/>
          </p:cNvSpPr>
          <p:nvPr>
            <p:ph idx="1"/>
          </p:nvPr>
        </p:nvSpPr>
        <p:spPr/>
        <p:txBody>
          <a:bodyPr/>
          <a:lstStyle/>
          <a:p>
            <a:pPr marL="0" indent="0">
              <a:buFont typeface="Wingdings 3" pitchFamily="18" charset="2"/>
              <a:buNone/>
            </a:pPr>
            <a:r>
              <a:rPr lang="en-US" smtClean="0"/>
              <a:t>    </a:t>
            </a:r>
          </a:p>
          <a:p>
            <a:pPr marL="0" indent="0">
              <a:buFont typeface="Wingdings 3" pitchFamily="18" charset="2"/>
              <a:buNone/>
            </a:pPr>
            <a:r>
              <a:rPr lang="en-US" sz="3600" smtClean="0">
                <a:latin typeface="Times New Roman" pitchFamily="18" charset="0"/>
                <a:cs typeface="Times New Roman" pitchFamily="18" charset="0"/>
              </a:rPr>
              <a:t>New Study: World’s Fastest Growing Religion? </a:t>
            </a:r>
          </a:p>
          <a:p>
            <a:pPr marL="0" indent="0">
              <a:buFont typeface="Wingdings 3" pitchFamily="18" charset="2"/>
              <a:buNone/>
            </a:pPr>
            <a:r>
              <a:rPr lang="en-US" sz="3600" smtClean="0">
                <a:latin typeface="Times New Roman" pitchFamily="18" charset="0"/>
                <a:cs typeface="Times New Roman" pitchFamily="18" charset="0"/>
              </a:rPr>
              <a:t>                             No Religion</a:t>
            </a:r>
          </a:p>
          <a:p>
            <a:pPr marL="0" indent="0">
              <a:buFont typeface="Wingdings 3" pitchFamily="18" charset="2"/>
              <a:buNone/>
            </a:pPr>
            <a:endParaRPr lang="en-US" sz="3600" smtClean="0">
              <a:latin typeface="Centaur"/>
              <a:cs typeface="Calibri" pitchFamily="34" charset="0"/>
            </a:endParaRPr>
          </a:p>
          <a:p>
            <a:pPr marL="0" indent="0">
              <a:buFont typeface="Wingdings 3" pitchFamily="18" charset="2"/>
              <a:buNone/>
            </a:pPr>
            <a:r>
              <a:rPr lang="en-US" sz="3600" smtClean="0">
                <a:latin typeface="Centaur"/>
                <a:cs typeface="Calibri" pitchFamily="34" charset="0"/>
              </a:rPr>
              <a:t>	</a:t>
            </a:r>
          </a:p>
          <a:p>
            <a:pPr marL="0" indent="0">
              <a:buFont typeface="Wingdings 3" pitchFamily="18" charset="2"/>
              <a:buNone/>
            </a:pPr>
            <a:endParaRPr lang="en-US" sz="3600" smtClean="0">
              <a:latin typeface="Centaur"/>
              <a:cs typeface="Calibri" pitchFamily="34" charset="0"/>
            </a:endParaRPr>
          </a:p>
          <a:p>
            <a:pPr marL="0" indent="0">
              <a:buFont typeface="Wingdings 3" pitchFamily="18" charset="2"/>
              <a:buNone/>
            </a:pPr>
            <a:endParaRPr lang="en-US" sz="3600" smtClean="0">
              <a:latin typeface="Centaur"/>
              <a:cs typeface="Calibri" pitchFamily="34" charset="0"/>
            </a:endParaRPr>
          </a:p>
          <a:p>
            <a:pPr marL="0" indent="0">
              <a:buFont typeface="Wingdings 3" pitchFamily="18" charset="2"/>
              <a:buNone/>
            </a:pPr>
            <a:endParaRPr lang="en-US" sz="3600" smtClean="0">
              <a:latin typeface="Centaur"/>
              <a:cs typeface="Calibri" pitchFamily="34" charset="0"/>
            </a:endParaRPr>
          </a:p>
          <a:p>
            <a:pPr marL="0" indent="0">
              <a:buFont typeface="Wingdings 3" pitchFamily="18" charset="2"/>
              <a:buNone/>
            </a:pPr>
            <a:endParaRPr lang="en-US" sz="3600" smtClean="0">
              <a:latin typeface="Centaur"/>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noChangeArrowheads="1"/>
          </p:cNvSpPr>
          <p:nvPr>
            <p:ph type="title"/>
          </p:nvPr>
        </p:nvSpPr>
        <p:spPr/>
        <p:txBody>
          <a:bodyPr/>
          <a:lstStyle/>
          <a:p>
            <a:pPr eaLnBrk="1" hangingPunct="1"/>
            <a:r>
              <a:rPr lang="en-US" altLang="en-US" sz="2700" smtClean="0">
                <a:latin typeface="Times New Roman" pitchFamily="18" charset="0"/>
                <a:cs typeface="Times New Roman" pitchFamily="18" charset="0"/>
              </a:rPr>
              <a:t>Where are the upright men and women today? Where are the great and admired due to character and virtue?</a:t>
            </a:r>
          </a:p>
        </p:txBody>
      </p:sp>
      <p:sp>
        <p:nvSpPr>
          <p:cNvPr id="3" name="Content Placeholder 2"/>
          <p:cNvSpPr>
            <a:spLocks noGrp="1" noChangeArrowheads="1"/>
          </p:cNvSpPr>
          <p:nvPr>
            <p:ph idx="1"/>
          </p:nvPr>
        </p:nvSpPr>
        <p:spPr/>
        <p:txBody>
          <a:bodyPr/>
          <a:lstStyle/>
          <a:p>
            <a:pPr eaLnBrk="1" hangingPunct="1"/>
            <a:r>
              <a:rPr lang="en-US" altLang="en-US" sz="2400" smtClean="0">
                <a:latin typeface="Times New Roman" pitchFamily="18" charset="0"/>
                <a:cs typeface="Times New Roman" pitchFamily="18" charset="0"/>
              </a:rPr>
              <a:t>Benjamin Franklin – dropped out of the 2</a:t>
            </a:r>
            <a:r>
              <a:rPr lang="en-US" altLang="en-US" sz="2400" baseline="30000" smtClean="0">
                <a:latin typeface="Times New Roman" pitchFamily="18" charset="0"/>
                <a:cs typeface="Times New Roman" pitchFamily="18" charset="0"/>
              </a:rPr>
              <a:t>nd</a:t>
            </a:r>
            <a:r>
              <a:rPr lang="en-US" altLang="en-US" sz="2400" smtClean="0">
                <a:latin typeface="Times New Roman" pitchFamily="18" charset="0"/>
                <a:cs typeface="Times New Roman" pitchFamily="18" charset="0"/>
              </a:rPr>
              <a:t> grade – self educated</a:t>
            </a:r>
          </a:p>
          <a:p>
            <a:pPr eaLnBrk="1" hangingPunct="1"/>
            <a:r>
              <a:rPr lang="en-US" altLang="en-US" sz="2400" smtClean="0">
                <a:latin typeface="Times New Roman" pitchFamily="18" charset="0"/>
                <a:cs typeface="Times New Roman" pitchFamily="18" charset="0"/>
              </a:rPr>
              <a:t>Mark Twain –  dropped out  5</a:t>
            </a:r>
            <a:r>
              <a:rPr lang="en-US" altLang="en-US" sz="2400" baseline="30000" smtClean="0">
                <a:latin typeface="Times New Roman" pitchFamily="18" charset="0"/>
                <a:cs typeface="Times New Roman" pitchFamily="18" charset="0"/>
              </a:rPr>
              <a:t>th</a:t>
            </a:r>
            <a:r>
              <a:rPr lang="en-US" altLang="en-US" sz="2400" smtClean="0">
                <a:latin typeface="Times New Roman" pitchFamily="18" charset="0"/>
                <a:cs typeface="Times New Roman" pitchFamily="18" charset="0"/>
              </a:rPr>
              <a:t> grade – self educated</a:t>
            </a:r>
          </a:p>
          <a:p>
            <a:pPr eaLnBrk="1" hangingPunct="1"/>
            <a:r>
              <a:rPr lang="en-US" altLang="en-US" sz="2400" smtClean="0">
                <a:latin typeface="Times New Roman" pitchFamily="18" charset="0"/>
                <a:cs typeface="Times New Roman" pitchFamily="18" charset="0"/>
              </a:rPr>
              <a:t>Will Rogers – dropped out 10</a:t>
            </a:r>
            <a:r>
              <a:rPr lang="en-US" altLang="en-US" sz="2400" baseline="30000" smtClean="0">
                <a:latin typeface="Times New Roman" pitchFamily="18" charset="0"/>
                <a:cs typeface="Times New Roman" pitchFamily="18" charset="0"/>
              </a:rPr>
              <a:t>th</a:t>
            </a:r>
            <a:r>
              <a:rPr lang="en-US" altLang="en-US" sz="2400" smtClean="0">
                <a:latin typeface="Times New Roman" pitchFamily="18" charset="0"/>
                <a:cs typeface="Times New Roman" pitchFamily="18" charset="0"/>
              </a:rPr>
              <a:t> grade</a:t>
            </a:r>
          </a:p>
          <a:p>
            <a:pPr eaLnBrk="1" hangingPunct="1"/>
            <a:r>
              <a:rPr lang="en-US" altLang="en-US" sz="2400" smtClean="0">
                <a:latin typeface="Times New Roman" pitchFamily="18" charset="0"/>
                <a:cs typeface="Times New Roman" pitchFamily="18" charset="0"/>
              </a:rPr>
              <a:t>4 Presidents on Mt. Rushmore – all home schooled</a:t>
            </a:r>
          </a:p>
          <a:p>
            <a:pPr eaLnBrk="1" hangingPunct="1"/>
            <a:r>
              <a:rPr lang="en-US" altLang="en-US" sz="2400" smtClean="0">
                <a:latin typeface="Times New Roman" pitchFamily="18" charset="0"/>
                <a:cs typeface="Times New Roman" pitchFamily="18" charset="0"/>
              </a:rPr>
              <a:t>Nikola Tesla – theories based upon observation not math</a:t>
            </a:r>
          </a:p>
          <a:p>
            <a:pPr eaLnBrk="1" hangingPunct="1"/>
            <a:r>
              <a:rPr lang="en-US" altLang="en-US" sz="2400" smtClean="0">
                <a:latin typeface="Times New Roman" pitchFamily="18" charset="0"/>
                <a:cs typeface="Times New Roman" pitchFamily="18" charset="0"/>
              </a:rPr>
              <a:t>George Washington – Elementary school</a:t>
            </a:r>
          </a:p>
          <a:p>
            <a:pPr eaLnBrk="1" hangingPunct="1"/>
            <a:r>
              <a:rPr lang="en-US" altLang="en-US" sz="2400" smtClean="0">
                <a:latin typeface="Times New Roman" pitchFamily="18" charset="0"/>
                <a:cs typeface="Times New Roman" pitchFamily="18" charset="0"/>
              </a:rPr>
              <a:t>Martin Luther King</a:t>
            </a:r>
          </a:p>
          <a:p>
            <a:pPr eaLnBrk="1" hangingPunct="1"/>
            <a:r>
              <a:rPr lang="en-US" altLang="en-US" sz="2400" smtClean="0">
                <a:latin typeface="Times New Roman" pitchFamily="18" charset="0"/>
                <a:cs typeface="Times New Roman" pitchFamily="18" charset="0"/>
              </a:rPr>
              <a:t>Clare Boothe Luce</a:t>
            </a:r>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Autofit/>
          </a:bodyPr>
          <a:lstStyle/>
          <a:p>
            <a:pPr eaLnBrk="1" fontAlgn="auto" hangingPunct="1">
              <a:spcAft>
                <a:spcPts val="0"/>
              </a:spcAft>
              <a:defRPr/>
            </a:pPr>
            <a:r>
              <a:rPr lang="en-US" sz="3150" dirty="0">
                <a:latin typeface="Times New Roman" panose="02020603050405020304" pitchFamily="18" charset="0"/>
                <a:cs typeface="Times New Roman" panose="02020603050405020304" pitchFamily="18" charset="0"/>
              </a:rPr>
              <a:t>We have lost our common sense</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marL="0" indent="0" eaLnBrk="1" fontAlgn="auto" hangingPunct="1">
              <a:spcAft>
                <a:spcPts val="0"/>
              </a:spcAft>
              <a:buClr>
                <a:schemeClr val="bg2">
                  <a:lumMod val="40000"/>
                  <a:lumOff val="60000"/>
                </a:schemeClr>
              </a:buClr>
              <a:buFont typeface="Wingdings 3" pitchFamily="18" charset="2"/>
              <a:buNone/>
              <a:defRPr/>
            </a:pPr>
            <a:r>
              <a:rPr lang="en-US" sz="2100" dirty="0">
                <a:latin typeface="Centaur" panose="02030504050205020304" pitchFamily="18" charset="0"/>
              </a:rPr>
              <a:t>1. </a:t>
            </a:r>
            <a:r>
              <a:rPr lang="en-US" sz="3200" dirty="0">
                <a:latin typeface="Times New Roman" panose="02020603050405020304" pitchFamily="18" charset="0"/>
                <a:cs typeface="Times New Roman" panose="02020603050405020304" pitchFamily="18" charset="0"/>
              </a:rPr>
              <a:t>We have to pass the bill (Obama care) in order to know what is in it – Nancy Pelosi</a:t>
            </a:r>
          </a:p>
          <a:p>
            <a:pPr marL="0" indent="0" eaLnBrk="1" fontAlgn="auto" hangingPunct="1">
              <a:spcAft>
                <a:spcPts val="0"/>
              </a:spcAft>
              <a:buClr>
                <a:schemeClr val="bg2">
                  <a:lumMod val="40000"/>
                  <a:lumOff val="60000"/>
                </a:schemeClr>
              </a:buClr>
              <a:buFont typeface="Wingdings 3" pitchFamily="18" charset="2"/>
              <a:buNone/>
              <a:defRPr/>
            </a:pPr>
            <a:r>
              <a:rPr lang="en-US" sz="3200" dirty="0">
                <a:latin typeface="Times New Roman" panose="02020603050405020304" pitchFamily="18" charset="0"/>
                <a:cs typeface="Times New Roman" panose="02020603050405020304" pitchFamily="18" charset="0"/>
              </a:rPr>
              <a:t>2. If we kill our enemies…they win – Justin Trudeau</a:t>
            </a:r>
          </a:p>
          <a:p>
            <a:pPr marL="0" indent="0" eaLnBrk="1" fontAlgn="auto" hangingPunct="1">
              <a:spcAft>
                <a:spcPts val="0"/>
              </a:spcAft>
              <a:buClr>
                <a:schemeClr val="bg2">
                  <a:lumMod val="40000"/>
                  <a:lumOff val="60000"/>
                </a:schemeClr>
              </a:buClr>
              <a:buFont typeface="Wingdings 3" pitchFamily="18" charset="2"/>
              <a:buNone/>
              <a:defRPr/>
            </a:pPr>
            <a:r>
              <a:rPr lang="en-US" sz="3200" dirty="0">
                <a:latin typeface="Times New Roman" panose="02020603050405020304" pitchFamily="18" charset="0"/>
                <a:cs typeface="Times New Roman" panose="02020603050405020304" pitchFamily="18" charset="0"/>
              </a:rPr>
              <a:t>3. If we kill our enemies…they die – George Patton</a:t>
            </a:r>
          </a:p>
          <a:p>
            <a:pPr marL="0" indent="0" eaLnBrk="1" fontAlgn="auto" hangingPunct="1">
              <a:spcAft>
                <a:spcPts val="0"/>
              </a:spcAft>
              <a:buClr>
                <a:schemeClr val="bg2">
                  <a:lumMod val="40000"/>
                  <a:lumOff val="60000"/>
                </a:schemeClr>
              </a:buClr>
              <a:buFont typeface="Wingdings 3" pitchFamily="18" charset="2"/>
              <a:buNone/>
              <a:defRPr/>
            </a:pPr>
            <a:r>
              <a:rPr lang="en-US" sz="3200" dirty="0">
                <a:latin typeface="Times New Roman" panose="02020603050405020304" pitchFamily="18" charset="0"/>
                <a:cs typeface="Times New Roman" panose="02020603050405020304" pitchFamily="18" charset="0"/>
              </a:rPr>
              <a:t>4. Extensive background checks need to be done to American gun owners, yet they want to let thousands of Syrian refugees come into this country with no vetting or background check</a:t>
            </a:r>
          </a:p>
          <a:p>
            <a:pPr marL="342900" indent="-342900" eaLnBrk="1" fontAlgn="auto" hangingPunct="1">
              <a:spcAft>
                <a:spcPts val="0"/>
              </a:spcAft>
              <a:buClr>
                <a:schemeClr val="bg2">
                  <a:lumMod val="40000"/>
                  <a:lumOff val="60000"/>
                </a:schemeClr>
              </a:buClr>
              <a:buFont typeface="+mj-lt"/>
              <a:buAutoNum type="arabicPeriod"/>
              <a:defRPr/>
            </a:pPr>
            <a:endParaRPr lang="en-US" sz="1800" dirty="0">
              <a:latin typeface="Centaur" panose="02030504050205020304" pitchFamily="18" charset="0"/>
            </a:endParaRPr>
          </a:p>
          <a:p>
            <a:pPr marL="342900" indent="-342900" eaLnBrk="1" fontAlgn="auto" hangingPunct="1">
              <a:spcAft>
                <a:spcPts val="0"/>
              </a:spcAft>
              <a:buClr>
                <a:schemeClr val="bg2">
                  <a:lumMod val="40000"/>
                  <a:lumOff val="60000"/>
                </a:schemeClr>
              </a:buClr>
              <a:buFont typeface="+mj-lt"/>
              <a:buAutoNum type="arabicPeriod"/>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Autofit/>
          </a:bodyPr>
          <a:lstStyle/>
          <a:p>
            <a:pPr eaLnBrk="1" fontAlgn="auto" hangingPunct="1">
              <a:spcAft>
                <a:spcPts val="0"/>
              </a:spcAft>
              <a:defRPr/>
            </a:pPr>
            <a:r>
              <a:rPr lang="en-US" sz="3150" dirty="0">
                <a:solidFill>
                  <a:srgbClr val="EBEBEB"/>
                </a:solidFill>
                <a:latin typeface="Times New Roman" panose="02020603050405020304" pitchFamily="18" charset="0"/>
                <a:cs typeface="Times New Roman" panose="02020603050405020304" pitchFamily="18" charset="0"/>
              </a:rPr>
              <a:t>We have lost our common sense</a:t>
            </a:r>
            <a:endParaRPr lang="en-US" sz="315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extLst>
          </p:cNvPr>
          <p:cNvSpPr>
            <a:spLocks noGrp="1" noChangeArrowheads="1"/>
          </p:cNvSpPr>
          <p:nvPr>
            <p:ph idx="1"/>
          </p:nvPr>
        </p:nvSpPr>
        <p:spPr/>
        <p:txBody>
          <a:bodyPr rtlCol="0">
            <a:normAutofit lnSpcReduction="10000"/>
          </a:bodyPr>
          <a:lstStyle/>
          <a:p>
            <a:pPr marL="0" indent="0" eaLnBrk="1" hangingPunct="1">
              <a:buFont typeface="Wingdings 3" pitchFamily="18" charset="2"/>
              <a:buNone/>
              <a:defRPr/>
            </a:pPr>
            <a:r>
              <a:rPr lang="en-US" altLang="en-US" sz="2800" dirty="0">
                <a:solidFill>
                  <a:srgbClr val="FFFFFF"/>
                </a:solidFill>
                <a:latin typeface="Times New Roman" panose="02020603050405020304" pitchFamily="18" charset="0"/>
                <a:cs typeface="Times New Roman" panose="02020603050405020304" pitchFamily="18" charset="0"/>
              </a:rPr>
              <a:t>5</a:t>
            </a:r>
            <a:r>
              <a:rPr lang="en-US" altLang="en-US" sz="3200" dirty="0">
                <a:solidFill>
                  <a:srgbClr val="FFFFFF"/>
                </a:solidFill>
                <a:latin typeface="Times New Roman" panose="02020603050405020304" pitchFamily="18" charset="0"/>
                <a:cs typeface="Times New Roman" panose="02020603050405020304" pitchFamily="18" charset="0"/>
              </a:rPr>
              <a:t>. A single cell organism found on Mars is life! A 1</a:t>
            </a:r>
            <a:r>
              <a:rPr lang="en-US" altLang="en-US" sz="3200" baseline="30000" dirty="0">
                <a:solidFill>
                  <a:srgbClr val="FFFFFF"/>
                </a:solidFill>
                <a:latin typeface="Times New Roman" panose="02020603050405020304" pitchFamily="18" charset="0"/>
                <a:cs typeface="Times New Roman" panose="02020603050405020304" pitchFamily="18" charset="0"/>
              </a:rPr>
              <a:t>st</a:t>
            </a:r>
            <a:r>
              <a:rPr lang="en-US" altLang="en-US" sz="3200" dirty="0">
                <a:solidFill>
                  <a:srgbClr val="FFFFFF"/>
                </a:solidFill>
                <a:latin typeface="Times New Roman" panose="02020603050405020304" pitchFamily="18" charset="0"/>
                <a:cs typeface="Times New Roman" panose="02020603050405020304" pitchFamily="18" charset="0"/>
              </a:rPr>
              <a:t> trimester baby in the womb is not!</a:t>
            </a:r>
          </a:p>
          <a:p>
            <a:pPr marL="0" indent="0" eaLnBrk="1" hangingPunct="1">
              <a:buFont typeface="Wingdings 3" pitchFamily="18" charset="2"/>
              <a:buNone/>
              <a:defRPr/>
            </a:pPr>
            <a:r>
              <a:rPr lang="en-US" altLang="en-US" sz="3200" dirty="0">
                <a:solidFill>
                  <a:srgbClr val="FFFFFF"/>
                </a:solidFill>
                <a:latin typeface="Times New Roman" panose="02020603050405020304" pitchFamily="18" charset="0"/>
                <a:cs typeface="Times New Roman" panose="02020603050405020304" pitchFamily="18" charset="0"/>
              </a:rPr>
              <a:t>6. Killing an innocent baby in the womb is a woman’s right. Executing a murderer is barbaric.</a:t>
            </a:r>
          </a:p>
          <a:p>
            <a:pPr marL="0" indent="0" eaLnBrk="1" hangingPunct="1">
              <a:buFont typeface="Wingdings 3" pitchFamily="18" charset="2"/>
              <a:buNone/>
              <a:defRPr/>
            </a:pPr>
            <a:r>
              <a:rPr lang="en-US" altLang="en-US" sz="3200" dirty="0">
                <a:solidFill>
                  <a:srgbClr val="FFFFFF"/>
                </a:solidFill>
                <a:latin typeface="Times New Roman" panose="02020603050405020304" pitchFamily="18" charset="0"/>
                <a:cs typeface="Times New Roman" panose="02020603050405020304" pitchFamily="18" charset="0"/>
              </a:rPr>
              <a:t>7. Liberals in America have convinced themselves that THEY only stand for justice, children, the poor and the little man. Therefore if you oppose their policies you are against all of those.</a:t>
            </a:r>
            <a:endParaRPr lang="en-US" alt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u="sng" smtClean="0">
                <a:latin typeface="Times New Roman" pitchFamily="18" charset="0"/>
                <a:cs typeface="Times New Roman" pitchFamily="18" charset="0"/>
              </a:rPr>
              <a:t>Theist</a:t>
            </a:r>
          </a:p>
        </p:txBody>
      </p:sp>
      <p:sp>
        <p:nvSpPr>
          <p:cNvPr id="89090" name="Content Placeholder 2"/>
          <p:cNvSpPr>
            <a:spLocks noGrp="1"/>
          </p:cNvSpPr>
          <p:nvPr>
            <p:ph idx="1"/>
          </p:nvPr>
        </p:nvSpPr>
        <p:spPr/>
        <p:txBody>
          <a:bodyPr/>
          <a:lstStyle/>
          <a:p>
            <a:r>
              <a:rPr lang="en-US" sz="4000" smtClean="0">
                <a:latin typeface="Times New Roman" pitchFamily="18" charset="0"/>
                <a:cs typeface="Times New Roman" pitchFamily="18" charset="0"/>
              </a:rPr>
              <a:t>One who believes in God (biblical) or gods generally through revelation and His creation, and is involved with that creation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latin typeface="Times New Roman" pitchFamily="18" charset="0"/>
                <a:cs typeface="Times New Roman" pitchFamily="18" charset="0"/>
              </a:rPr>
              <a:t>Deist</a:t>
            </a:r>
          </a:p>
        </p:txBody>
      </p:sp>
      <p:sp>
        <p:nvSpPr>
          <p:cNvPr id="90114" name="Content Placeholder 2"/>
          <p:cNvSpPr>
            <a:spLocks noGrp="1"/>
          </p:cNvSpPr>
          <p:nvPr>
            <p:ph idx="1"/>
          </p:nvPr>
        </p:nvSpPr>
        <p:spPr/>
        <p:txBody>
          <a:bodyPr/>
          <a:lstStyle/>
          <a:p>
            <a:r>
              <a:rPr lang="en-US" sz="3600" smtClean="0">
                <a:latin typeface="Times New Roman" pitchFamily="18" charset="0"/>
                <a:cs typeface="Times New Roman" pitchFamily="18" charset="0"/>
              </a:rPr>
              <a:t>One who acknowledges a god or designer but through observance and reason rather than revelation, and generally do not believe that the primal mover is involved with the creation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latin typeface="Times New Roman" pitchFamily="18" charset="0"/>
                <a:cs typeface="Times New Roman" pitchFamily="18" charset="0"/>
              </a:rPr>
              <a:t>atheist</a:t>
            </a:r>
          </a:p>
        </p:txBody>
      </p:sp>
      <p:sp>
        <p:nvSpPr>
          <p:cNvPr id="91138" name="Content Placeholder 2"/>
          <p:cNvSpPr>
            <a:spLocks noGrp="1"/>
          </p:cNvSpPr>
          <p:nvPr>
            <p:ph idx="1"/>
          </p:nvPr>
        </p:nvSpPr>
        <p:spPr/>
        <p:txBody>
          <a:bodyPr/>
          <a:lstStyle/>
          <a:p>
            <a:r>
              <a:rPr lang="en-US" sz="4000" smtClean="0">
                <a:latin typeface="Times New Roman" pitchFamily="18" charset="0"/>
                <a:cs typeface="Times New Roman" pitchFamily="18" charset="0"/>
              </a:rPr>
              <a:t>Addition of the negation prefix meaning one who denies the existence of God or gods through observance, reason or revelation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mtClean="0">
                <a:latin typeface="Times New Roman" pitchFamily="18" charset="0"/>
                <a:cs typeface="Times New Roman" pitchFamily="18" charset="0"/>
              </a:rPr>
              <a:t>agnostic</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US" sz="4000" dirty="0">
                <a:latin typeface="Times New Roman" panose="02020603050405020304" pitchFamily="18" charset="0"/>
                <a:cs typeface="Times New Roman" panose="02020603050405020304" pitchFamily="18" charset="0"/>
              </a:rPr>
              <a:t>A gnostic is one who has knowledge of spiritual matters and entities and who promotes that knowledge. Adding the negation prefix again makes it one who has no knowledge of spiritual matters. Generally used today to define those who do not care.</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latin typeface="Times New Roman" pitchFamily="18" charset="0"/>
                <a:cs typeface="Times New Roman" pitchFamily="18" charset="0"/>
              </a:rPr>
              <a:t>Merriam-Webster Dictionary – 2017</a:t>
            </a:r>
            <a:br>
              <a:rPr lang="en-US" smtClean="0">
                <a:latin typeface="Times New Roman" pitchFamily="18" charset="0"/>
                <a:cs typeface="Times New Roman" pitchFamily="18" charset="0"/>
              </a:rPr>
            </a:br>
            <a:r>
              <a:rPr lang="en-US" u="sng" smtClean="0">
                <a:latin typeface="Times New Roman" pitchFamily="18" charset="0"/>
                <a:cs typeface="Times New Roman" pitchFamily="18" charset="0"/>
              </a:rPr>
              <a:t>Religion</a:t>
            </a:r>
          </a:p>
        </p:txBody>
      </p:sp>
      <p:sp>
        <p:nvSpPr>
          <p:cNvPr id="93186" name="Content Placeholder 2"/>
          <p:cNvSpPr>
            <a:spLocks noGrp="1"/>
          </p:cNvSpPr>
          <p:nvPr>
            <p:ph idx="1"/>
          </p:nvPr>
        </p:nvSpPr>
        <p:spPr/>
        <p:txBody>
          <a:bodyPr/>
          <a:lstStyle/>
          <a:p>
            <a:pPr marL="0" indent="0">
              <a:buFont typeface="Wingdings 3" pitchFamily="18" charset="2"/>
              <a:buNone/>
            </a:pPr>
            <a:r>
              <a:rPr lang="en-US" sz="3200" smtClean="0">
                <a:latin typeface="Centaur"/>
              </a:rPr>
              <a:t> </a:t>
            </a:r>
            <a:r>
              <a:rPr lang="en-US" sz="4000" smtClean="0">
                <a:latin typeface="Times New Roman" pitchFamily="18" charset="0"/>
                <a:cs typeface="Times New Roman" pitchFamily="18" charset="0"/>
              </a:rPr>
              <a:t>“the service and worship of God or the supernatural”</a:t>
            </a:r>
          </a:p>
          <a:p>
            <a:pPr marL="0" indent="0">
              <a:buFont typeface="Wingdings 3" pitchFamily="18" charset="2"/>
              <a:buNone/>
            </a:pPr>
            <a:r>
              <a:rPr lang="en-US" sz="4000" smtClean="0">
                <a:latin typeface="Times New Roman" pitchFamily="18" charset="0"/>
                <a:cs typeface="Times New Roman" pitchFamily="18" charset="0"/>
              </a:rPr>
              <a:t>From the Latin </a:t>
            </a:r>
            <a:r>
              <a:rPr lang="en-US" sz="4000" i="1" smtClean="0">
                <a:latin typeface="Times New Roman" pitchFamily="18" charset="0"/>
                <a:cs typeface="Times New Roman" pitchFamily="18" charset="0"/>
              </a:rPr>
              <a:t>religo</a:t>
            </a:r>
            <a:r>
              <a:rPr lang="en-US" sz="4000" smtClean="0">
                <a:latin typeface="Times New Roman" pitchFamily="18" charset="0"/>
                <a:cs typeface="Times New Roman" pitchFamily="18" charset="0"/>
              </a:rPr>
              <a:t> – to tie or bind one’s self (mooring ships) American Heritage Dictionary – to bind in any system of faith and worship</a:t>
            </a:r>
          </a:p>
          <a:p>
            <a:pPr marL="0" indent="0">
              <a:buFont typeface="Wingdings 3" pitchFamily="18" charset="2"/>
              <a:buNone/>
            </a:pPr>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solidFill>
                  <a:srgbClr val="EBEBEB"/>
                </a:solidFill>
                <a:latin typeface="Times New Roman" pitchFamily="18" charset="0"/>
                <a:cs typeface="Times New Roman" pitchFamily="18" charset="0"/>
              </a:rPr>
              <a:t>Merriam-Webster Dictionary – 2017</a:t>
            </a:r>
            <a:br>
              <a:rPr lang="en-US" smtClean="0">
                <a:solidFill>
                  <a:srgbClr val="EBEBEB"/>
                </a:solidFill>
                <a:latin typeface="Times New Roman" pitchFamily="18" charset="0"/>
                <a:cs typeface="Times New Roman" pitchFamily="18" charset="0"/>
              </a:rPr>
            </a:br>
            <a:r>
              <a:rPr lang="en-US" u="sng" smtClean="0">
                <a:solidFill>
                  <a:srgbClr val="EBEBEB"/>
                </a:solidFill>
                <a:latin typeface="Times New Roman" pitchFamily="18" charset="0"/>
                <a:cs typeface="Times New Roman" pitchFamily="18" charset="0"/>
              </a:rPr>
              <a:t>Science – Scientia (L)</a:t>
            </a:r>
            <a:endParaRPr lang="en-US" u="sng" smtClean="0">
              <a:latin typeface="Times New Roman" pitchFamily="18" charset="0"/>
              <a:cs typeface="Times New Roman" pitchFamily="18" charset="0"/>
            </a:endParaRPr>
          </a:p>
        </p:txBody>
      </p:sp>
      <p:sp>
        <p:nvSpPr>
          <p:cNvPr id="3" name="Content Placeholder 2">
            <a:extLst>
              <a:ext uri="{FF2B5EF4-FFF2-40B4-BE49-F238E27FC236}"/>
            </a:extLst>
          </p:cNvPr>
          <p:cNvSpPr>
            <a:spLocks noGrp="1"/>
          </p:cNvSpPr>
          <p:nvPr>
            <p:ph idx="1"/>
          </p:nvPr>
        </p:nvSpPr>
        <p:spPr/>
        <p:txBody>
          <a:bodyPr rtlCol="0">
            <a:normAutofit fontScale="92500" lnSpcReduction="10000"/>
          </a:bodyPr>
          <a:lstStyle/>
          <a:p>
            <a:pPr marL="0" indent="0" fontAlgn="auto">
              <a:spcAft>
                <a:spcPts val="0"/>
              </a:spcAft>
              <a:buClr>
                <a:schemeClr val="bg2">
                  <a:lumMod val="40000"/>
                  <a:lumOff val="60000"/>
                </a:schemeClr>
              </a:buClr>
              <a:buFont typeface="Wingdings 3" charset="2"/>
              <a:buNone/>
              <a:defRPr/>
            </a:pPr>
            <a:r>
              <a:rPr lang="en-US" sz="4000" dirty="0">
                <a:latin typeface="Times New Roman" panose="02020603050405020304" pitchFamily="18" charset="0"/>
                <a:cs typeface="Times New Roman" panose="02020603050405020304" pitchFamily="18" charset="0"/>
              </a:rPr>
              <a:t>“</a:t>
            </a:r>
            <a:r>
              <a:rPr lang="en-US" sz="4000" u="sng" dirty="0">
                <a:latin typeface="Times New Roman" panose="02020603050405020304" pitchFamily="18" charset="0"/>
                <a:cs typeface="Times New Roman" panose="02020603050405020304" pitchFamily="18" charset="0"/>
              </a:rPr>
              <a:t>the state of knowing</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knowledge as distinguished from ignorance or misunderstanding.”</a:t>
            </a:r>
          </a:p>
          <a:p>
            <a:pPr marL="0" indent="0" fontAlgn="auto">
              <a:spcAft>
                <a:spcPts val="0"/>
              </a:spcAft>
              <a:buClr>
                <a:schemeClr val="bg2">
                  <a:lumMod val="40000"/>
                  <a:lumOff val="60000"/>
                </a:schemeClr>
              </a:buClr>
              <a:buFont typeface="Wingdings 3" charset="2"/>
              <a:buNone/>
              <a:defRPr/>
            </a:pPr>
            <a:r>
              <a:rPr lang="en-US" sz="4000" dirty="0">
                <a:latin typeface="Times New Roman" panose="02020603050405020304" pitchFamily="18" charset="0"/>
                <a:cs typeface="Times New Roman" panose="02020603050405020304" pitchFamily="18" charset="0"/>
              </a:rPr>
              <a:t>gnosis (</a:t>
            </a:r>
            <a:r>
              <a:rPr lang="en-US" sz="4000" dirty="0" err="1">
                <a:latin typeface="Times New Roman" panose="02020603050405020304" pitchFamily="18" charset="0"/>
                <a:cs typeface="Times New Roman" panose="02020603050405020304" pitchFamily="18" charset="0"/>
              </a:rPr>
              <a:t>Gk</a:t>
            </a:r>
            <a:r>
              <a:rPr lang="en-US" sz="4000" dirty="0">
                <a:latin typeface="Times New Roman" panose="02020603050405020304" pitchFamily="18" charset="0"/>
                <a:cs typeface="Times New Roman" panose="02020603050405020304" pitchFamily="18" charset="0"/>
              </a:rPr>
              <a:t>) – to know</a:t>
            </a:r>
          </a:p>
          <a:p>
            <a:pPr marL="0" indent="0" fontAlgn="auto">
              <a:spcAft>
                <a:spcPts val="0"/>
              </a:spcAft>
              <a:buClr>
                <a:schemeClr val="bg2">
                  <a:lumMod val="40000"/>
                  <a:lumOff val="60000"/>
                </a:schemeClr>
              </a:buClr>
              <a:buFont typeface="Wingdings 3" charset="2"/>
              <a:buNone/>
              <a:defRPr/>
            </a:pPr>
            <a:r>
              <a:rPr lang="en-US" sz="4000" dirty="0" err="1">
                <a:latin typeface="Times New Roman" panose="02020603050405020304" pitchFamily="18" charset="0"/>
                <a:cs typeface="Times New Roman" panose="02020603050405020304" pitchFamily="18" charset="0"/>
              </a:rPr>
              <a:t>da‘at</a:t>
            </a:r>
            <a:r>
              <a:rPr lang="en-US" sz="4000" dirty="0">
                <a:latin typeface="Times New Roman" panose="02020603050405020304" pitchFamily="18" charset="0"/>
                <a:cs typeface="Times New Roman" panose="02020603050405020304" pitchFamily="18" charset="0"/>
              </a:rPr>
              <a:t> – experiential knowledge – </a:t>
            </a:r>
            <a:r>
              <a:rPr lang="en-US" sz="4000" dirty="0" err="1">
                <a:latin typeface="Times New Roman" panose="02020603050405020304" pitchFamily="18" charset="0"/>
                <a:cs typeface="Times New Roman" panose="02020603050405020304" pitchFamily="18" charset="0"/>
              </a:rPr>
              <a:t>B</a:t>
            </a:r>
            <a:r>
              <a:rPr lang="en-US" sz="4000" baseline="30000" dirty="0" err="1">
                <a:latin typeface="Times New Roman" panose="02020603050405020304" pitchFamily="18" charset="0"/>
                <a:cs typeface="Times New Roman" panose="02020603050405020304" pitchFamily="18" charset="0"/>
              </a:rPr>
              <a:t>e</a:t>
            </a:r>
            <a:r>
              <a:rPr lang="en-US" sz="4000" dirty="0" err="1">
                <a:latin typeface="Times New Roman" panose="02020603050405020304" pitchFamily="18" charset="0"/>
                <a:cs typeface="Times New Roman" panose="02020603050405020304" pitchFamily="18" charset="0"/>
              </a:rPr>
              <a:t>re’shiyt</a:t>
            </a:r>
            <a:r>
              <a:rPr lang="en-US" sz="4000" dirty="0">
                <a:latin typeface="Times New Roman" panose="02020603050405020304" pitchFamily="18" charset="0"/>
                <a:cs typeface="Times New Roman" panose="02020603050405020304" pitchFamily="18" charset="0"/>
              </a:rPr>
              <a:t> 2:9</a:t>
            </a:r>
          </a:p>
          <a:p>
            <a:pPr marL="0" indent="0" fontAlgn="auto">
              <a:spcAft>
                <a:spcPts val="0"/>
              </a:spcAft>
              <a:buClr>
                <a:schemeClr val="bg2">
                  <a:lumMod val="40000"/>
                  <a:lumOff val="60000"/>
                </a:schemeClr>
              </a:buClr>
              <a:buFont typeface="Wingdings 3" charset="2"/>
              <a:buNone/>
              <a:defRPr/>
            </a:pPr>
            <a:r>
              <a:rPr lang="en-US" sz="4000" dirty="0">
                <a:latin typeface="Times New Roman" panose="02020603050405020304" pitchFamily="18" charset="0"/>
                <a:cs typeface="Times New Roman" panose="02020603050405020304" pitchFamily="18" charset="0"/>
              </a:rPr>
              <a:t>mad-da‘ as opposed to yada‘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mtClean="0">
                <a:latin typeface="Times New Roman" pitchFamily="18" charset="0"/>
                <a:cs typeface="Times New Roman" pitchFamily="18" charset="0"/>
              </a:rPr>
              <a:t>American Heritage Dictionary (1828)</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TRUTH</a:t>
            </a:r>
          </a:p>
        </p:txBody>
      </p:sp>
      <p:sp>
        <p:nvSpPr>
          <p:cNvPr id="97282" name="Content Placeholder 2"/>
          <p:cNvSpPr>
            <a:spLocks noGrp="1"/>
          </p:cNvSpPr>
          <p:nvPr>
            <p:ph idx="1"/>
          </p:nvPr>
        </p:nvSpPr>
        <p:spPr/>
        <p:txBody>
          <a:bodyPr/>
          <a:lstStyle/>
          <a:p>
            <a:pPr marL="0" indent="0">
              <a:buFont typeface="Wingdings 3" pitchFamily="18" charset="2"/>
              <a:buNone/>
            </a:pPr>
            <a:r>
              <a:rPr lang="en-US" sz="4000" smtClean="0">
                <a:latin typeface="Centaur"/>
              </a:rPr>
              <a:t> </a:t>
            </a:r>
            <a:r>
              <a:rPr lang="en-US" sz="4000" smtClean="0">
                <a:latin typeface="Times New Roman" pitchFamily="18" charset="0"/>
                <a:cs typeface="Times New Roman" pitchFamily="18" charset="0"/>
              </a:rPr>
              <a:t>“That which is in exact accordance to that which is, which has been, or which shall be.”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latin typeface="Times New Roman" pitchFamily="18" charset="0"/>
                <a:cs typeface="Times New Roman" pitchFamily="18" charset="0"/>
              </a:rPr>
              <a:t>Latest numbers – The Atlantic</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Nov 18, 2018</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Between 6,000 and 10,000 churches a year are closing down in America –more than 140 a week</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nones</a:t>
            </a:r>
            <a:r>
              <a:rPr lang="en-US" sz="2800" dirty="0">
                <a:latin typeface="Times New Roman" panose="02020603050405020304" pitchFamily="18" charset="0"/>
                <a:cs typeface="Times New Roman" panose="02020603050405020304" pitchFamily="18" charset="0"/>
              </a:rPr>
              <a:t>’ continuing to rise</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nones</a:t>
            </a:r>
            <a:r>
              <a:rPr lang="en-US" sz="2800" dirty="0">
                <a:latin typeface="Times New Roman" panose="02020603050405020304" pitchFamily="18" charset="0"/>
                <a:cs typeface="Times New Roman" panose="02020603050405020304" pitchFamily="18" charset="0"/>
              </a:rPr>
              <a:t> are the single largest religious group </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Largest church buildings become wineries, breweries and hotels</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Most closed church buildings in Europe becoming Mosques</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These current statistics do not reflect home study groups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mtClean="0">
                <a:latin typeface="Times New Roman" pitchFamily="18" charset="0"/>
                <a:cs typeface="Times New Roman" pitchFamily="18" charset="0"/>
              </a:rPr>
              <a:t>National Academy of Sciences – Evolution Resources</a:t>
            </a:r>
          </a:p>
        </p:txBody>
      </p:sp>
      <p:sp>
        <p:nvSpPr>
          <p:cNvPr id="99330" name="Content Placeholder 2"/>
          <p:cNvSpPr>
            <a:spLocks noGrp="1"/>
          </p:cNvSpPr>
          <p:nvPr>
            <p:ph idx="1"/>
          </p:nvPr>
        </p:nvSpPr>
        <p:spPr/>
        <p:txBody>
          <a:bodyPr/>
          <a:lstStyle/>
          <a:p>
            <a:pPr marL="0" indent="0">
              <a:buFont typeface="Wingdings 3" pitchFamily="18" charset="2"/>
              <a:buNone/>
            </a:pPr>
            <a:r>
              <a:rPr lang="en-US" smtClean="0">
                <a:latin typeface="Times New Roman" pitchFamily="18" charset="0"/>
                <a:cs typeface="Times New Roman" pitchFamily="18" charset="0"/>
              </a:rPr>
              <a:t> </a:t>
            </a:r>
            <a:r>
              <a:rPr lang="en-US" sz="2400" smtClean="0">
                <a:latin typeface="Times New Roman" pitchFamily="18" charset="0"/>
                <a:cs typeface="Times New Roman" pitchFamily="18" charset="0"/>
              </a:rPr>
              <a:t>“In science, a "fact" typically refers to an observation, measurement, or other form of evidence that can be expected to occur the same way under similar circumstances. However, scientists also use the term "fact" to refer to a </a:t>
            </a:r>
            <a:r>
              <a:rPr lang="en-US" sz="2400" u="sng" smtClean="0">
                <a:latin typeface="Times New Roman" pitchFamily="18" charset="0"/>
                <a:cs typeface="Times New Roman" pitchFamily="18" charset="0"/>
              </a:rPr>
              <a:t>scientific explanation </a:t>
            </a:r>
            <a:r>
              <a:rPr lang="en-US" sz="2400" smtClean="0">
                <a:latin typeface="Times New Roman" pitchFamily="18" charset="0"/>
                <a:cs typeface="Times New Roman" pitchFamily="18" charset="0"/>
              </a:rPr>
              <a:t>that has been tested and confirmed so many times that there is no longer a compelling reason to keep testing it or looking for additional examples. In that respect, the past and continuing occurrence of evolution is a scientific fact. Because the evidence supporting it is so strong, scientists no longer question whether biological evolution has occurred and is continuing to occur. Instead, they investigate the mechanisms of evolution, how rapidly evolution can take place, and related questions.”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smtClean="0">
                <a:latin typeface="Times New Roman" pitchFamily="18" charset="0"/>
                <a:cs typeface="Times New Roman" pitchFamily="18" charset="0"/>
              </a:rPr>
              <a:t>National Center for Science Education</a:t>
            </a:r>
          </a:p>
        </p:txBody>
      </p:sp>
      <p:sp>
        <p:nvSpPr>
          <p:cNvPr id="101378" name="Content Placeholder 2"/>
          <p:cNvSpPr>
            <a:spLocks noGrp="1"/>
          </p:cNvSpPr>
          <p:nvPr>
            <p:ph idx="1"/>
          </p:nvPr>
        </p:nvSpPr>
        <p:spPr/>
        <p:txBody>
          <a:bodyPr/>
          <a:lstStyle/>
          <a:p>
            <a:pPr marL="0" indent="0">
              <a:buFont typeface="Wingdings 3" pitchFamily="18" charset="2"/>
              <a:buNone/>
            </a:pPr>
            <a:r>
              <a:rPr lang="en-US" sz="4000" smtClean="0">
                <a:latin typeface="Times New Roman" pitchFamily="18" charset="0"/>
                <a:cs typeface="Times New Roman" pitchFamily="18" charset="0"/>
              </a:rPr>
              <a:t>“In science, an observation that has been repeatedly confirmed and for all practical purposes is accepted as “true.” </a:t>
            </a:r>
            <a:r>
              <a:rPr lang="en-US" sz="4000" u="sng" smtClean="0">
                <a:latin typeface="Times New Roman" pitchFamily="18" charset="0"/>
                <a:cs typeface="Times New Roman" pitchFamily="18" charset="0"/>
              </a:rPr>
              <a:t>Truth in science</a:t>
            </a:r>
            <a:r>
              <a:rPr lang="en-US" sz="4000" smtClean="0">
                <a:latin typeface="Times New Roman" pitchFamily="18" charset="0"/>
                <a:cs typeface="Times New Roman" pitchFamily="18" charset="0"/>
              </a:rPr>
              <a:t>, however, is never final and what is accepted as a fact today may be modified or even discarded tomorrow.”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mtClean="0">
                <a:latin typeface="Times New Roman" pitchFamily="18" charset="0"/>
                <a:cs typeface="Times New Roman" pitchFamily="18" charset="0"/>
              </a:rPr>
              <a:t>Vocabulary.com</a:t>
            </a:r>
          </a:p>
        </p:txBody>
      </p:sp>
      <p:sp>
        <p:nvSpPr>
          <p:cNvPr id="3" name="Content Placeholder 2">
            <a:extLst>
              <a:ext uri="{FF2B5EF4-FFF2-40B4-BE49-F238E27FC236}"/>
            </a:extLst>
          </p:cNvPr>
          <p:cNvSpPr>
            <a:spLocks noGrp="1"/>
          </p:cNvSpPr>
          <p:nvPr>
            <p:ph idx="1"/>
          </p:nvPr>
        </p:nvSpPr>
        <p:spPr/>
        <p:txBody>
          <a:bodyPr rtlCol="0">
            <a:normAutofit/>
          </a:bodyPr>
          <a:lstStyle/>
          <a:p>
            <a:pPr marL="0" indent="0" fontAlgn="auto">
              <a:spcAft>
                <a:spcPts val="0"/>
              </a:spcAft>
              <a:buClr>
                <a:schemeClr val="bg2">
                  <a:lumMod val="40000"/>
                  <a:lumOff val="60000"/>
                </a:schemeClr>
              </a:buClr>
              <a:buFont typeface="Wingdings 3" charset="2"/>
              <a:buNone/>
              <a:defRPr/>
            </a:pPr>
            <a:r>
              <a:rPr lang="en-US" sz="4000" dirty="0">
                <a:latin typeface="Centaur" panose="02030504050205020304" pitchFamily="18" charset="0"/>
              </a:rPr>
              <a:t> </a:t>
            </a:r>
            <a:r>
              <a:rPr lang="en-US" sz="4000" dirty="0">
                <a:latin typeface="Times New Roman" panose="02020603050405020304" pitchFamily="18" charset="0"/>
                <a:cs typeface="Times New Roman" panose="02020603050405020304" pitchFamily="18" charset="0"/>
              </a:rPr>
              <a:t>“an observation that has been confirmed repeatedly and is accepted as true (although its truth is never final)”</a:t>
            </a: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smtClean="0">
                <a:latin typeface="Times New Roman" pitchFamily="18" charset="0"/>
                <a:cs typeface="Times New Roman" pitchFamily="18" charset="0"/>
              </a:rPr>
              <a:t>Richard Dawkins.net</a:t>
            </a:r>
          </a:p>
        </p:txBody>
      </p:sp>
      <p:sp>
        <p:nvSpPr>
          <p:cNvPr id="105474" name="Content Placeholder 2"/>
          <p:cNvSpPr>
            <a:spLocks noGrp="1"/>
          </p:cNvSpPr>
          <p:nvPr>
            <p:ph idx="1"/>
          </p:nvPr>
        </p:nvSpPr>
        <p:spPr/>
        <p:txBody>
          <a:bodyPr/>
          <a:lstStyle/>
          <a:p>
            <a:pPr marL="0" indent="0">
              <a:buFont typeface="Wingdings 3" pitchFamily="18" charset="2"/>
              <a:buNone/>
            </a:pPr>
            <a:r>
              <a:rPr lang="en-US" sz="4000" smtClean="0">
                <a:latin typeface="Times New Roman" pitchFamily="18" charset="0"/>
                <a:cs typeface="Times New Roman" pitchFamily="18" charset="0"/>
              </a:rPr>
              <a:t>“A fact can never be more than a hypothesis on probation, a hypothesis that has so far withstood all attempts to falsify it.”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smtClean="0">
                <a:latin typeface="Times New Roman" pitchFamily="18" charset="0"/>
                <a:cs typeface="Times New Roman" pitchFamily="18" charset="0"/>
              </a:rPr>
              <a:t>Fact – American Heritage Dictionary (1828)</a:t>
            </a:r>
          </a:p>
        </p:txBody>
      </p:sp>
      <p:sp>
        <p:nvSpPr>
          <p:cNvPr id="107522" name="Content Placeholder 2"/>
          <p:cNvSpPr>
            <a:spLocks noGrp="1"/>
          </p:cNvSpPr>
          <p:nvPr>
            <p:ph idx="1"/>
          </p:nvPr>
        </p:nvSpPr>
        <p:spPr/>
        <p:txBody>
          <a:bodyPr/>
          <a:lstStyle/>
          <a:p>
            <a:pPr marL="0" indent="0">
              <a:buFont typeface="Wingdings 3" pitchFamily="18" charset="2"/>
              <a:buNone/>
            </a:pPr>
            <a:r>
              <a:rPr lang="en-US" sz="4000" smtClean="0">
                <a:latin typeface="Times New Roman" pitchFamily="18" charset="0"/>
                <a:cs typeface="Times New Roman" pitchFamily="18" charset="0"/>
              </a:rPr>
              <a:t>L. Factum – to make or do something</a:t>
            </a:r>
          </a:p>
          <a:p>
            <a:pPr marL="0" indent="0">
              <a:buFont typeface="Wingdings 3" pitchFamily="18" charset="2"/>
              <a:buNone/>
            </a:pPr>
            <a:r>
              <a:rPr lang="en-US" sz="4000" smtClean="0">
                <a:latin typeface="Times New Roman" pitchFamily="18" charset="0"/>
                <a:cs typeface="Times New Roman" pitchFamily="18" charset="0"/>
              </a:rPr>
              <a:t>Anything done or that comes to pass, an act, an achieved event or deed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smtClean="0">
                <a:latin typeface="Times New Roman" pitchFamily="18" charset="0"/>
                <a:cs typeface="Times New Roman" pitchFamily="18" charset="0"/>
              </a:rPr>
              <a:t>Webster’s Unabridged Cyclopedic Dictionary</a:t>
            </a:r>
          </a:p>
        </p:txBody>
      </p:sp>
      <p:sp>
        <p:nvSpPr>
          <p:cNvPr id="108546" name="Content Placeholder 2"/>
          <p:cNvSpPr>
            <a:spLocks noGrp="1"/>
          </p:cNvSpPr>
          <p:nvPr>
            <p:ph idx="1"/>
          </p:nvPr>
        </p:nvSpPr>
        <p:spPr/>
        <p:txBody>
          <a:bodyPr/>
          <a:lstStyle/>
          <a:p>
            <a:pPr marL="0" indent="0">
              <a:buFont typeface="Wingdings 3" pitchFamily="18" charset="2"/>
              <a:buNone/>
            </a:pPr>
            <a:r>
              <a:rPr lang="en-US" sz="4000" smtClean="0">
                <a:latin typeface="Times New Roman" pitchFamily="18" charset="0"/>
                <a:cs typeface="Times New Roman" pitchFamily="18" charset="0"/>
              </a:rPr>
              <a:t>“That which actually exists, reality or truth.”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latin typeface="Times New Roman" pitchFamily="18" charset="0"/>
                <a:cs typeface="Times New Roman" pitchFamily="18" charset="0"/>
              </a:rPr>
              <a:t>Phillip E. Johnson – UC Berkeley Law Prof. </a:t>
            </a:r>
          </a:p>
        </p:txBody>
      </p:sp>
      <p:sp>
        <p:nvSpPr>
          <p:cNvPr id="109570" name="Content Placeholder 2"/>
          <p:cNvSpPr>
            <a:spLocks noGrp="1"/>
          </p:cNvSpPr>
          <p:nvPr>
            <p:ph idx="1"/>
          </p:nvPr>
        </p:nvSpPr>
        <p:spPr/>
        <p:txBody>
          <a:bodyPr/>
          <a:lstStyle/>
          <a:p>
            <a:pPr marL="0" indent="0">
              <a:buFont typeface="Wingdings 3" pitchFamily="18" charset="2"/>
              <a:buNone/>
            </a:pPr>
            <a:r>
              <a:rPr lang="en-US" sz="4000" smtClean="0">
                <a:solidFill>
                  <a:srgbClr val="FFFFFF"/>
                </a:solidFill>
                <a:latin typeface="Times New Roman" pitchFamily="18" charset="0"/>
                <a:cs typeface="Times New Roman" pitchFamily="18" charset="0"/>
              </a:rPr>
              <a:t>“One who claims to be a skeptic of a certain set of beliefs is actually a true believer of another set of beliefs.”</a:t>
            </a:r>
          </a:p>
          <a:p>
            <a:pPr marL="0" indent="0">
              <a:buFont typeface="Wingdings 3" pitchFamily="18" charset="2"/>
              <a:buNone/>
            </a:pPr>
            <a:endParaRPr lang="en-US" sz="4000" smtClean="0">
              <a:solidFill>
                <a:srgbClr val="FFFFFF"/>
              </a:solidFill>
              <a:latin typeface="Times New Roman" pitchFamily="18" charset="0"/>
              <a:cs typeface="Times New Roman" pitchFamily="18" charset="0"/>
            </a:endParaRPr>
          </a:p>
          <a:p>
            <a:pPr marL="0" indent="0">
              <a:buFont typeface="Wingdings 3" pitchFamily="18" charset="2"/>
              <a:buNone/>
            </a:pPr>
            <a:endParaRPr lang="en-US" sz="4000" smtClean="0">
              <a:solidFill>
                <a:srgbClr val="FFFFFF"/>
              </a:solidFill>
              <a:latin typeface="Times New Roman" pitchFamily="18" charset="0"/>
              <a:cs typeface="Times New Roman" pitchFamily="18" charset="0"/>
            </a:endParaRPr>
          </a:p>
          <a:p>
            <a:pPr marL="0" indent="0">
              <a:buFont typeface="Wingdings 3" pitchFamily="18" charset="2"/>
              <a:buNone/>
            </a:pPr>
            <a:r>
              <a:rPr lang="en-US" smtClean="0">
                <a:solidFill>
                  <a:srgbClr val="FFFFFF"/>
                </a:solidFill>
                <a:latin typeface="Times New Roman" pitchFamily="18" charset="0"/>
                <a:cs typeface="Times New Roman" pitchFamily="18" charset="0"/>
              </a:rPr>
              <a:t>* no one can be totally objective. We are all biased because of our life experience</a:t>
            </a:r>
            <a:endParaRPr lang="en-US" sz="4000" smtClean="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smtClean="0">
                <a:latin typeface="Times New Roman" pitchFamily="18" charset="0"/>
                <a:cs typeface="Times New Roman" pitchFamily="18" charset="0"/>
              </a:rPr>
              <a:t>Leo Tolstoy – Russian writer and intellect</a:t>
            </a:r>
          </a:p>
        </p:txBody>
      </p:sp>
      <p:sp>
        <p:nvSpPr>
          <p:cNvPr id="3" name="Content Placeholder 2">
            <a:extLst>
              <a:ext uri="{FF2B5EF4-FFF2-40B4-BE49-F238E27FC236}"/>
            </a:extLst>
          </p:cNvPr>
          <p:cNvSpPr>
            <a:spLocks noGrp="1"/>
          </p:cNvSpPr>
          <p:nvPr>
            <p:ph idx="1"/>
          </p:nvPr>
        </p:nvSpPr>
        <p:spPr/>
        <p:txBody>
          <a:bodyPr rtlCol="0">
            <a:normAutofit fontScale="92500"/>
          </a:bodyPr>
          <a:lstStyle/>
          <a:p>
            <a:pPr marL="0" indent="0" fontAlgn="auto">
              <a:spcAft>
                <a:spcPts val="0"/>
              </a:spcAft>
              <a:buClr>
                <a:schemeClr val="bg2">
                  <a:lumMod val="40000"/>
                  <a:lumOff val="60000"/>
                </a:schemeClr>
              </a:buClr>
              <a:buFont typeface="Wingdings 3" charset="2"/>
              <a:buNone/>
              <a:defRPr/>
            </a:pPr>
            <a:r>
              <a:rPr lang="en-US" sz="4000" b="1" dirty="0">
                <a:latin typeface="Centaur" panose="02030504050205020304" pitchFamily="18" charset="0"/>
              </a:rPr>
              <a:t> </a:t>
            </a:r>
            <a:r>
              <a:rPr lang="en-US" sz="4000" dirty="0">
                <a:latin typeface="Times New Roman" panose="02020603050405020304" pitchFamily="18" charset="0"/>
                <a:cs typeface="Times New Roman" panose="02020603050405020304" pitchFamily="18" charset="0"/>
              </a:rPr>
              <a:t>“The most difficult subjects can be explained to the most slow-witted man if he has not formed any idea of them already; but the simplest thing cannot be made clear to the most intelligent man if he is firmly persuaded that he knows already, without a shadow of doubt, what is laid before him.”</a:t>
            </a: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endParaRPr lang="en-US" smtClean="0"/>
          </a:p>
        </p:txBody>
      </p:sp>
      <p:sp>
        <p:nvSpPr>
          <p:cNvPr id="113666" name="Content Placeholder 2"/>
          <p:cNvSpPr>
            <a:spLocks noGrp="1"/>
          </p:cNvSpPr>
          <p:nvPr>
            <p:ph idx="1"/>
          </p:nvPr>
        </p:nvSpPr>
        <p:spPr/>
        <p:txBody>
          <a:bodyPr/>
          <a:lstStyle/>
          <a:p>
            <a:pPr marL="0" indent="0">
              <a:buFont typeface="Wingdings 3" pitchFamily="18" charset="2"/>
              <a:buNone/>
            </a:pPr>
            <a:r>
              <a:rPr lang="en-US" sz="4000" smtClean="0">
                <a:latin typeface="Times New Roman" pitchFamily="18" charset="0"/>
                <a:cs typeface="Times New Roman" pitchFamily="18" charset="0"/>
              </a:rPr>
              <a:t>The easiest and most self satisfying way to condemn the information is to begin by rejecting the source of the information.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mtClean="0">
                <a:latin typeface="Times New Roman" pitchFamily="18" charset="0"/>
                <a:cs typeface="Times New Roman" pitchFamily="18" charset="0"/>
              </a:rPr>
              <a:t>The Argument Concerning Science:</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There is no evidence that God exist</a:t>
            </a:r>
            <a:r>
              <a:rPr lang="en-US" smtClean="0">
                <a:latin typeface="Centaur"/>
              </a:rPr>
              <a:t>s</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US" sz="4000" dirty="0">
                <a:latin typeface="Times New Roman" panose="02020603050405020304" pitchFamily="18" charset="0"/>
                <a:cs typeface="Times New Roman" panose="02020603050405020304" pitchFamily="18" charset="0"/>
              </a:rPr>
              <a:t>Or how do you know God exists? By the same means in which we know anything we cannot see exists---the evidence, the effects. No one was there to observe the creation. What convinces you that atoms exist – the effects! Gravity? The wind?</a:t>
            </a:r>
          </a:p>
          <a:p>
            <a:pPr fontAlgn="auto">
              <a:spcAft>
                <a:spcPts val="0"/>
              </a:spcAft>
              <a:buClr>
                <a:schemeClr val="bg2">
                  <a:lumMod val="40000"/>
                  <a:lumOff val="60000"/>
                </a:schemeClr>
              </a:buClr>
              <a:buFont typeface="Wingdings 3" charset="2"/>
              <a:buChar char=""/>
              <a:defRPr/>
            </a:pPr>
            <a:r>
              <a:rPr lang="en-US" sz="4000" dirty="0">
                <a:latin typeface="Times New Roman" panose="02020603050405020304" pitchFamily="18" charset="0"/>
                <a:cs typeface="Times New Roman" panose="02020603050405020304" pitchFamily="18" charset="0"/>
              </a:rPr>
              <a:t>Begin with library story</a:t>
            </a:r>
          </a:p>
          <a:p>
            <a:pPr fontAlgn="auto">
              <a:spcAft>
                <a:spcPts val="0"/>
              </a:spcAft>
              <a:buClr>
                <a:schemeClr val="bg2">
                  <a:lumMod val="40000"/>
                  <a:lumOff val="60000"/>
                </a:schemeClr>
              </a:buClr>
              <a:buFont typeface="Wingdings 3" charset="2"/>
              <a:buChar char=""/>
              <a:defRPr/>
            </a:pPr>
            <a:endParaRPr lang="en-US" dirty="0">
              <a:latin typeface="Centaur" panose="02030504050205020304" pitchFamily="18" charset="0"/>
            </a:endParaRP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z="3600" smtClean="0">
                <a:latin typeface="Times New Roman" pitchFamily="18" charset="0"/>
                <a:cs typeface="Times New Roman" pitchFamily="18" charset="0"/>
              </a:rPr>
              <a:t>Brad’s rules of simple unpretentious  hermeneutics</a:t>
            </a:r>
          </a:p>
        </p:txBody>
      </p:sp>
      <p:sp>
        <p:nvSpPr>
          <p:cNvPr id="3" name="Content Placeholder 2">
            <a:extLst>
              <a:ext uri="{FF2B5EF4-FFF2-40B4-BE49-F238E27FC236}"/>
            </a:extLst>
          </p:cNvPr>
          <p:cNvSpPr>
            <a:spLocks noGrp="1"/>
          </p:cNvSpPr>
          <p:nvPr>
            <p:ph idx="1"/>
          </p:nvPr>
        </p:nvSpPr>
        <p:spPr/>
        <p:txBody>
          <a:bodyPr rtlCol="0">
            <a:normAutofit/>
          </a:bodyPr>
          <a:lstStyle/>
          <a:p>
            <a:pPr fontAlgn="auto">
              <a:spcAft>
                <a:spcPts val="0"/>
              </a:spcAft>
              <a:buClr>
                <a:schemeClr val="bg2">
                  <a:lumMod val="40000"/>
                  <a:lumOff val="60000"/>
                </a:schemeClr>
              </a:buClr>
              <a:buFont typeface="Wingdings 3" charset="2"/>
              <a:buChar char=""/>
              <a:defRPr/>
            </a:pPr>
            <a:r>
              <a:rPr lang="en-US" sz="3600" dirty="0">
                <a:latin typeface="Centaur" panose="02030504050205020304" pitchFamily="18" charset="0"/>
              </a:rPr>
              <a:t> </a:t>
            </a:r>
            <a:r>
              <a:rPr lang="en-US" sz="3600" dirty="0">
                <a:latin typeface="Times New Roman" panose="02020603050405020304" pitchFamily="18" charset="0"/>
                <a:cs typeface="Times New Roman" panose="02020603050405020304" pitchFamily="18" charset="0"/>
              </a:rPr>
              <a:t>What do the scriptures say</a:t>
            </a:r>
          </a:p>
          <a:p>
            <a:pPr fontAlgn="auto">
              <a:spcAft>
                <a:spcPts val="0"/>
              </a:spcAft>
              <a:buClr>
                <a:schemeClr val="bg2">
                  <a:lumMod val="40000"/>
                  <a:lumOff val="60000"/>
                </a:schemeClr>
              </a:buClr>
              <a:buFont typeface="Wingdings 3" charset="2"/>
              <a:buChar char=""/>
              <a:defRPr/>
            </a:pPr>
            <a:r>
              <a:rPr lang="en-US" sz="3600" dirty="0">
                <a:latin typeface="Times New Roman" panose="02020603050405020304" pitchFamily="18" charset="0"/>
                <a:cs typeface="Times New Roman" panose="02020603050405020304" pitchFamily="18" charset="0"/>
              </a:rPr>
              <a:t>The testimony of all other living things God created – atheists/cities – believers/country</a:t>
            </a:r>
          </a:p>
          <a:p>
            <a:pPr fontAlgn="auto">
              <a:spcAft>
                <a:spcPts val="0"/>
              </a:spcAft>
              <a:buClr>
                <a:schemeClr val="bg2">
                  <a:lumMod val="40000"/>
                  <a:lumOff val="60000"/>
                </a:schemeClr>
              </a:buClr>
              <a:buFont typeface="Wingdings 3" charset="2"/>
              <a:buChar char=""/>
              <a:defRPr/>
            </a:pPr>
            <a:r>
              <a:rPr lang="en-US" sz="3600" dirty="0">
                <a:latin typeface="Times New Roman" panose="02020603050405020304" pitchFamily="18" charset="0"/>
                <a:cs typeface="Times New Roman" panose="02020603050405020304" pitchFamily="18" charset="0"/>
              </a:rPr>
              <a:t>Good ole down home country common sense</a:t>
            </a:r>
          </a:p>
          <a:p>
            <a:pPr marL="0" indent="0" fontAlgn="auto">
              <a:spcAft>
                <a:spcPts val="0"/>
              </a:spcAft>
              <a:buClr>
                <a:schemeClr val="bg2">
                  <a:lumMod val="40000"/>
                  <a:lumOff val="60000"/>
                </a:schemeClr>
              </a:buClr>
              <a:buFont typeface="Wingdings 3" charset="2"/>
              <a:buNone/>
              <a:defRPr/>
            </a:pPr>
            <a:endParaRPr lang="en-US" sz="3600" dirty="0">
              <a:latin typeface="Centaur" panose="020305040502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endParaRPr lang="en-US" smtClean="0"/>
          </a:p>
        </p:txBody>
      </p:sp>
      <p:sp>
        <p:nvSpPr>
          <p:cNvPr id="116738" name="Content Placeholder 2"/>
          <p:cNvSpPr>
            <a:spLocks noGrp="1"/>
          </p:cNvSpPr>
          <p:nvPr>
            <p:ph idx="1"/>
          </p:nvPr>
        </p:nvSpPr>
        <p:spPr/>
        <p:txBody>
          <a:bodyPr/>
          <a:lstStyle/>
          <a:p>
            <a:r>
              <a:rPr lang="en-US" sz="4000" smtClean="0">
                <a:solidFill>
                  <a:srgbClr val="FFFFFF"/>
                </a:solidFill>
                <a:latin typeface="Times New Roman" pitchFamily="18" charset="0"/>
                <a:cs typeface="Times New Roman" pitchFamily="18" charset="0"/>
              </a:rPr>
              <a:t>Speculation quoted from a position’s detractors does not constitute evidence</a:t>
            </a:r>
          </a:p>
          <a:p>
            <a:r>
              <a:rPr lang="en-US" sz="4000" smtClean="0">
                <a:solidFill>
                  <a:srgbClr val="FFFFFF"/>
                </a:solidFill>
                <a:latin typeface="Times New Roman" pitchFamily="18" charset="0"/>
                <a:cs typeface="Times New Roman" pitchFamily="18" charset="0"/>
              </a:rPr>
              <a:t>When the empirical evidence contradicts the window of time, simply enlarge the window of time – universe eventually has to be infinite</a:t>
            </a:r>
          </a:p>
          <a:p>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smtClean="0">
                <a:latin typeface="Times New Roman" pitchFamily="18" charset="0"/>
                <a:cs typeface="Times New Roman" pitchFamily="18" charset="0"/>
              </a:rPr>
              <a:t>If we imagine that God is real, then what would we expect as evidence?</a:t>
            </a:r>
          </a:p>
        </p:txBody>
      </p:sp>
      <p:sp>
        <p:nvSpPr>
          <p:cNvPr id="117762" name="Content Placeholder 2"/>
          <p:cNvSpPr>
            <a:spLocks noGrp="1"/>
          </p:cNvSpPr>
          <p:nvPr>
            <p:ph idx="1"/>
          </p:nvPr>
        </p:nvSpPr>
        <p:spPr/>
        <p:txBody>
          <a:bodyPr/>
          <a:lstStyle/>
          <a:p>
            <a:r>
              <a:rPr lang="en-US" sz="3200" smtClean="0">
                <a:latin typeface="Times New Roman" pitchFamily="18" charset="0"/>
                <a:cs typeface="Times New Roman" pitchFamily="18" charset="0"/>
              </a:rPr>
              <a:t>#1 response, if I could see Him i.e. physical proof – the creation – law of like kind- Newton’s laws of motion</a:t>
            </a:r>
          </a:p>
          <a:p>
            <a:r>
              <a:rPr lang="en-US" sz="3200" smtClean="0">
                <a:latin typeface="Times New Roman" pitchFamily="18" charset="0"/>
                <a:cs typeface="Times New Roman" pitchFamily="18" charset="0"/>
              </a:rPr>
              <a:t>If I saw a real miracle</a:t>
            </a:r>
          </a:p>
          <a:p>
            <a:r>
              <a:rPr lang="en-US" sz="3200" smtClean="0">
                <a:latin typeface="Times New Roman" pitchFamily="18" charset="0"/>
                <a:cs typeface="Times New Roman" pitchFamily="18" charset="0"/>
              </a:rPr>
              <a:t>He would know about the universe</a:t>
            </a:r>
          </a:p>
          <a:p>
            <a:r>
              <a:rPr lang="en-US" sz="3200" smtClean="0">
                <a:latin typeface="Times New Roman" pitchFamily="18" charset="0"/>
                <a:cs typeface="Times New Roman" pitchFamily="18" charset="0"/>
              </a:rPr>
              <a:t>There would be nothing but good in the world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8786" name="Picture 2" descr="The shadow of a single atom."/>
          <p:cNvPicPr>
            <a:picLocks noGrp="1" noChangeAspect="1" noChangeArrowheads="1"/>
          </p:cNvPicPr>
          <p:nvPr>
            <p:ph idx="1"/>
          </p:nvPr>
        </p:nvPicPr>
        <p:blipFill>
          <a:blip r:embed="rId4"/>
          <a:srcRect/>
          <a:stretch>
            <a:fillRect/>
          </a:stretch>
        </p:blipFill>
        <p:spPr>
          <a:xfrm>
            <a:off x="0" y="0"/>
            <a:ext cx="12192000" cy="6858000"/>
          </a:xfrm>
        </p:spPr>
      </p:pic>
      <p:sp>
        <p:nvSpPr>
          <p:cNvPr id="118787"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6A833E4C-AC19-451C-9313-7D9C98F5F30B}" type="slidenum">
              <a:rPr lang="en-US" altLang="en-US">
                <a:solidFill>
                  <a:srgbClr val="FFFFFF"/>
                </a:solidFill>
                <a:cs typeface="Arial" charset="0"/>
              </a:rPr>
              <a:pPr defTabSz="914400" fontAlgn="base">
                <a:spcBef>
                  <a:spcPct val="0"/>
                </a:spcBef>
                <a:spcAft>
                  <a:spcPct val="0"/>
                </a:spcAft>
              </a:pPr>
              <a:t>52</a:t>
            </a:fld>
            <a:endParaRPr lang="en-US" altLang="en-US">
              <a:solidFill>
                <a:srgbClr val="FFFFFF"/>
              </a:solidFill>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en-US" sz="3600" dirty="0">
                <a:latin typeface="Times New Roman" panose="02020603050405020304" pitchFamily="18" charset="0"/>
                <a:cs typeface="Times New Roman" panose="02020603050405020304" pitchFamily="18" charset="0"/>
              </a:rPr>
              <a:t>What constitutes evidence or proof?</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Average person has not evaluated the available evide</a:t>
            </a:r>
            <a:r>
              <a:rPr lang="en-US" sz="3600" dirty="0">
                <a:latin typeface="Centaur" panose="02030504050205020304" pitchFamily="18" charset="0"/>
              </a:rPr>
              <a:t>nce</a:t>
            </a:r>
          </a:p>
        </p:txBody>
      </p:sp>
      <p:sp>
        <p:nvSpPr>
          <p:cNvPr id="3" name="Content Placeholder 2">
            <a:extLst>
              <a:ext uri="{FF2B5EF4-FFF2-40B4-BE49-F238E27FC236}"/>
            </a:extLst>
          </p:cNvPr>
          <p:cNvSpPr>
            <a:spLocks noGrp="1"/>
          </p:cNvSpPr>
          <p:nvPr>
            <p:ph idx="1"/>
          </p:nvPr>
        </p:nvSpPr>
        <p:spPr/>
        <p:txBody>
          <a:bodyPr rtlCol="0">
            <a:normAutofit/>
          </a:bodyPr>
          <a:lstStyle/>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The universal negative argument must be more defined. Ex: I say to you that I now believe in the Great </a:t>
            </a:r>
            <a:r>
              <a:rPr lang="en-US" sz="2800" dirty="0" err="1">
                <a:latin typeface="Times New Roman" panose="02020603050405020304" pitchFamily="18" charset="0"/>
                <a:cs typeface="Times New Roman" panose="02020603050405020304" pitchFamily="18" charset="0"/>
              </a:rPr>
              <a:t>Tarengeenyfluffle</a:t>
            </a:r>
            <a:r>
              <a:rPr lang="en-US" sz="2800" dirty="0">
                <a:latin typeface="Times New Roman" panose="02020603050405020304" pitchFamily="18" charset="0"/>
                <a:cs typeface="Times New Roman" panose="02020603050405020304" pitchFamily="18" charset="0"/>
              </a:rPr>
              <a:t>.  You cannot prove that the Great </a:t>
            </a:r>
            <a:r>
              <a:rPr lang="en-US" sz="2800" dirty="0" err="1">
                <a:latin typeface="Times New Roman" panose="02020603050405020304" pitchFamily="18" charset="0"/>
                <a:cs typeface="Times New Roman" panose="02020603050405020304" pitchFamily="18" charset="0"/>
              </a:rPr>
              <a:t>Tarengeenyfluffle</a:t>
            </a:r>
            <a:r>
              <a:rPr lang="en-US" sz="2800" dirty="0">
                <a:latin typeface="Times New Roman" panose="02020603050405020304" pitchFamily="18" charset="0"/>
                <a:cs typeface="Times New Roman" panose="02020603050405020304" pitchFamily="18" charset="0"/>
              </a:rPr>
              <a:t> doesn’t exist, so therefore it exists. </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Most so-called evidence is really just glittering generalities</a:t>
            </a:r>
          </a:p>
          <a:p>
            <a:pPr marL="0" indent="0" fontAlgn="auto">
              <a:spcAft>
                <a:spcPts val="0"/>
              </a:spcAft>
              <a:buClr>
                <a:schemeClr val="bg2">
                  <a:lumMod val="40000"/>
                  <a:lumOff val="60000"/>
                </a:schemeClr>
              </a:buClr>
              <a:buFont typeface="Wingdings 3"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smtClean="0">
                <a:latin typeface="Times New Roman" pitchFamily="18" charset="0"/>
                <a:cs typeface="Times New Roman" pitchFamily="18" charset="0"/>
              </a:rPr>
              <a:t>Glittering (Glowing) Generalitie</a:t>
            </a:r>
            <a:r>
              <a:rPr lang="en-US" smtClean="0">
                <a:latin typeface="Centaur"/>
              </a:rPr>
              <a:t>s</a:t>
            </a:r>
          </a:p>
        </p:txBody>
      </p:sp>
      <p:sp>
        <p:nvSpPr>
          <p:cNvPr id="122882" name="Content Placeholder 2"/>
          <p:cNvSpPr>
            <a:spLocks noGrp="1"/>
          </p:cNvSpPr>
          <p:nvPr>
            <p:ph idx="1"/>
          </p:nvPr>
        </p:nvSpPr>
        <p:spPr/>
        <p:txBody>
          <a:bodyPr/>
          <a:lstStyle/>
          <a:p>
            <a:pPr marL="0" indent="0">
              <a:buFont typeface="Wingdings 3" pitchFamily="18" charset="2"/>
              <a:buNone/>
            </a:pPr>
            <a:r>
              <a:rPr lang="en-US" sz="4000" smtClean="0">
                <a:latin typeface="Times New Roman" pitchFamily="18" charset="0"/>
                <a:cs typeface="Times New Roman" pitchFamily="18" charset="0"/>
              </a:rPr>
              <a:t>“An emotionally appealing phrase so closely associated with highly valued concepts and beliefs that it carries conviction without supporting information or reason. Such highly valued concepts attract general approval and acclaim.”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smtClean="0">
                <a:latin typeface="Times New Roman" pitchFamily="18" charset="0"/>
                <a:cs typeface="Times New Roman" pitchFamily="18" charset="0"/>
              </a:rPr>
              <a:t>Glittering Generalities</a:t>
            </a:r>
          </a:p>
        </p:txBody>
      </p:sp>
      <p:sp>
        <p:nvSpPr>
          <p:cNvPr id="3" name="Content Placeholder 2"/>
          <p:cNvSpPr>
            <a:spLocks noGrp="1"/>
          </p:cNvSpPr>
          <p:nvPr>
            <p:ph idx="1"/>
          </p:nvPr>
        </p:nvSpPr>
        <p:spPr/>
        <p:txBody>
          <a:bodyPr/>
          <a:lstStyle/>
          <a:p>
            <a:r>
              <a:rPr lang="en-US" sz="3200" smtClean="0">
                <a:solidFill>
                  <a:srgbClr val="FFFFFF"/>
                </a:solidFill>
                <a:latin typeface="Times New Roman" pitchFamily="18" charset="0"/>
                <a:cs typeface="Times New Roman" pitchFamily="18" charset="0"/>
              </a:rPr>
              <a:t>The Bible is full of errors</a:t>
            </a:r>
          </a:p>
          <a:p>
            <a:r>
              <a:rPr lang="en-US" sz="3200" smtClean="0">
                <a:solidFill>
                  <a:srgbClr val="FFFFFF"/>
                </a:solidFill>
                <a:latin typeface="Times New Roman" pitchFamily="18" charset="0"/>
                <a:cs typeface="Times New Roman" pitchFamily="18" charset="0"/>
              </a:rPr>
              <a:t>There is no evidence of David, Abraham, , Saul, Sodom or Jericho</a:t>
            </a:r>
          </a:p>
          <a:p>
            <a:r>
              <a:rPr lang="en-US" sz="3200" smtClean="0">
                <a:solidFill>
                  <a:srgbClr val="FFFFFF"/>
                </a:solidFill>
                <a:latin typeface="Times New Roman" pitchFamily="18" charset="0"/>
                <a:cs typeface="Times New Roman" pitchFamily="18" charset="0"/>
              </a:rPr>
              <a:t>There are books added to the Bible </a:t>
            </a:r>
          </a:p>
          <a:p>
            <a:r>
              <a:rPr lang="en-US" sz="3200" smtClean="0">
                <a:solidFill>
                  <a:srgbClr val="FFFFFF"/>
                </a:solidFill>
                <a:latin typeface="Times New Roman" pitchFamily="18" charset="0"/>
                <a:cs typeface="Times New Roman" pitchFamily="18" charset="0"/>
              </a:rPr>
              <a:t>There are books missing from the Bible</a:t>
            </a:r>
          </a:p>
          <a:p>
            <a:r>
              <a:rPr lang="en-US" sz="3200" smtClean="0">
                <a:solidFill>
                  <a:srgbClr val="FFFFFF"/>
                </a:solidFill>
                <a:latin typeface="Times New Roman" pitchFamily="18" charset="0"/>
                <a:cs typeface="Times New Roman" pitchFamily="18" charset="0"/>
              </a:rPr>
              <a:t>The President is a racist/homophobe</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Autofit/>
          </a:bodyPr>
          <a:lstStyle/>
          <a:p>
            <a:pPr defTabSz="914400" fontAlgn="auto">
              <a:spcBef>
                <a:spcPts val="0"/>
              </a:spcBef>
              <a:spcAft>
                <a:spcPts val="0"/>
              </a:spcAft>
              <a:defRPr/>
            </a:pPr>
            <a:r>
              <a:rPr lang="en-US" sz="2800" dirty="0">
                <a:solidFill>
                  <a:schemeClr val="tx1"/>
                </a:solidFill>
                <a:latin typeface="Times New Roman" panose="02020603050405020304" pitchFamily="18" charset="0"/>
                <a:ea typeface="+mn-ea"/>
                <a:cs typeface="Times New Roman" panose="02020603050405020304" pitchFamily="18" charset="0"/>
              </a:rPr>
              <a:t>https://www.ofa.us/climate-change-deniers/#/</a:t>
            </a:r>
            <a:r>
              <a:rPr lang="en-US" sz="2800" dirty="0">
                <a:solidFill>
                  <a:schemeClr val="tx1"/>
                </a:solidFill>
                <a:latin typeface="Centaur" panose="02030504050205020304" pitchFamily="18" charset="0"/>
                <a:ea typeface="+mn-ea"/>
                <a:cs typeface="+mn-cs"/>
              </a:rPr>
              <a:t/>
            </a:r>
            <a:br>
              <a:rPr lang="en-US" sz="2800" dirty="0">
                <a:solidFill>
                  <a:schemeClr val="tx1"/>
                </a:solidFill>
                <a:latin typeface="Centaur" panose="02030504050205020304" pitchFamily="18" charset="0"/>
                <a:ea typeface="+mn-ea"/>
                <a:cs typeface="+mn-cs"/>
              </a:rPr>
            </a:br>
            <a:endParaRPr lang="en-US" sz="2800" dirty="0">
              <a:solidFill>
                <a:schemeClr val="tx1"/>
              </a:solidFill>
              <a:latin typeface="Centaur" panose="02030504050205020304" pitchFamily="18" charset="0"/>
            </a:endParaRPr>
          </a:p>
        </p:txBody>
      </p:sp>
      <p:sp>
        <p:nvSpPr>
          <p:cNvPr id="124930" name="Content Placeholder 2"/>
          <p:cNvSpPr>
            <a:spLocks noGrp="1"/>
          </p:cNvSpPr>
          <p:nvPr>
            <p:ph idx="1"/>
          </p:nvPr>
        </p:nvSpPr>
        <p:spPr/>
        <p:txBody>
          <a:bodyPr/>
          <a:lstStyle/>
          <a:p>
            <a:pPr marL="0" indent="0">
              <a:buFont typeface="Wingdings 3" pitchFamily="18" charset="2"/>
              <a:buNone/>
            </a:pPr>
            <a:r>
              <a:rPr lang="en-US" sz="3200" i="1" smtClean="0">
                <a:latin typeface="Centaur"/>
              </a:rPr>
              <a:t> </a:t>
            </a:r>
            <a:r>
              <a:rPr lang="en-US" sz="3200" i="1" smtClean="0">
                <a:latin typeface="Times New Roman" pitchFamily="18" charset="0"/>
                <a:cs typeface="Times New Roman" pitchFamily="18" charset="0"/>
              </a:rPr>
              <a:t>“97%</a:t>
            </a:r>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of climate scientists agree</a:t>
            </a:r>
            <a:r>
              <a:rPr lang="en-US" sz="3200" smtClean="0">
                <a:latin typeface="Times New Roman" pitchFamily="18" charset="0"/>
                <a:cs typeface="Times New Roman" pitchFamily="18" charset="0"/>
              </a:rPr>
              <a:t> that climate change is real and man-made, and affecting communities in every part of the country. Yet too many of our elected officials deny the science of climate change. Along with their polluter allies, they are blocking progress in the fight against climate change. Find the deniers near you—and call them out today!”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smtClean="0">
                <a:latin typeface="Times New Roman" pitchFamily="18" charset="0"/>
                <a:cs typeface="Times New Roman" pitchFamily="18" charset="0"/>
              </a:rPr>
              <a:t>What constitutes evidence or proof?</a:t>
            </a:r>
          </a:p>
        </p:txBody>
      </p:sp>
      <p:sp>
        <p:nvSpPr>
          <p:cNvPr id="3" name="Content Placeholder 2"/>
          <p:cNvSpPr>
            <a:spLocks noGrp="1"/>
          </p:cNvSpPr>
          <p:nvPr>
            <p:ph idx="1"/>
          </p:nvPr>
        </p:nvSpPr>
        <p:spPr/>
        <p:txBody>
          <a:bodyPr/>
          <a:lstStyle/>
          <a:p>
            <a:r>
              <a:rPr lang="en-US" sz="3200" smtClean="0">
                <a:latin typeface="Times New Roman" pitchFamily="18" charset="0"/>
                <a:cs typeface="Times New Roman" pitchFamily="18" charset="0"/>
              </a:rPr>
              <a:t>The Scriptures are not a history book</a:t>
            </a:r>
          </a:p>
          <a:p>
            <a:r>
              <a:rPr lang="en-US" sz="3200" smtClean="0">
                <a:latin typeface="Times New Roman" pitchFamily="18" charset="0"/>
                <a:cs typeface="Times New Roman" pitchFamily="18" charset="0"/>
              </a:rPr>
              <a:t>The Scriptures are not a science book</a:t>
            </a:r>
          </a:p>
          <a:p>
            <a:r>
              <a:rPr lang="en-US" sz="3200" smtClean="0">
                <a:latin typeface="Times New Roman" pitchFamily="18" charset="0"/>
                <a:cs typeface="Times New Roman" pitchFamily="18" charset="0"/>
              </a:rPr>
              <a:t>However, all things the scriptures have to say about all the details of our universe, true science and validated history will be accurate or the Author is ignorant at best and deceptive at worst and we might as well worship ourselves</a:t>
            </a:r>
          </a:p>
          <a:p>
            <a:endParaRPr lang="en-US" smtClean="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smtClean="0">
                <a:latin typeface="Times New Roman" pitchFamily="18" charset="0"/>
                <a:cs typeface="Times New Roman" pitchFamily="18" charset="0"/>
              </a:rPr>
              <a:t>What constitutes evidence or proof?</a:t>
            </a:r>
            <a:r>
              <a:rPr lang="en-US" smtClean="0">
                <a:latin typeface="Centaur"/>
              </a:rPr>
              <a:t> </a:t>
            </a:r>
          </a:p>
        </p:txBody>
      </p:sp>
      <p:sp>
        <p:nvSpPr>
          <p:cNvPr id="3" name="Content Placeholder 2"/>
          <p:cNvSpPr>
            <a:spLocks noGrp="1"/>
          </p:cNvSpPr>
          <p:nvPr>
            <p:ph idx="1"/>
          </p:nvPr>
        </p:nvSpPr>
        <p:spPr/>
        <p:txBody>
          <a:bodyPr rtlCol="0">
            <a:normAutofit fontScale="92500" lnSpcReduction="20000"/>
          </a:bodyPr>
          <a:lstStyle/>
          <a:p>
            <a:pPr marL="0" indent="0" fontAlgn="auto">
              <a:spcAft>
                <a:spcPts val="0"/>
              </a:spcAft>
              <a:buClr>
                <a:srgbClr val="1E5155">
                  <a:lumMod val="40000"/>
                  <a:lumOff val="60000"/>
                </a:srgbClr>
              </a:buClr>
              <a:buFont typeface="Wingdings 3" charset="2"/>
              <a:buNone/>
              <a:defRPr/>
            </a:pPr>
            <a:endParaRPr lang="en-US" sz="2800" dirty="0">
              <a:latin typeface="Centaur" panose="02030504050205020304" pitchFamily="18" charset="0"/>
              <a:cs typeface="Calibri" panose="020F0502020204030204" pitchFamily="34" charset="0"/>
            </a:endParaRPr>
          </a:p>
          <a:p>
            <a:pPr fontAlgn="auto">
              <a:spcAft>
                <a:spcPts val="0"/>
              </a:spcAft>
              <a:buClr>
                <a:srgbClr val="1E5155">
                  <a:lumMod val="40000"/>
                  <a:lumOff val="60000"/>
                </a:srgbClr>
              </a:buClr>
              <a:buFont typeface="Wingdings 3" charset="2"/>
              <a:buChar char=""/>
              <a:defRPr/>
            </a:pPr>
            <a:r>
              <a:rPr lang="en-US" sz="2800" dirty="0">
                <a:latin typeface="Times New Roman" panose="02020603050405020304" pitchFamily="18" charset="0"/>
                <a:cs typeface="Times New Roman" panose="02020603050405020304" pitchFamily="18" charset="0"/>
              </a:rPr>
              <a:t>The Thinking/evidence Box – no evidence fits – you have never seen it so therefore it does not exist –cultures shape our thinking</a:t>
            </a:r>
          </a:p>
          <a:p>
            <a:pPr fontAlgn="auto">
              <a:spcAft>
                <a:spcPts val="0"/>
              </a:spcAft>
              <a:buClr>
                <a:srgbClr val="1E5155">
                  <a:lumMod val="40000"/>
                  <a:lumOff val="60000"/>
                </a:srgbClr>
              </a:buClr>
              <a:buFont typeface="Wingdings 3" charset="2"/>
              <a:buChar char=""/>
              <a:defRPr/>
            </a:pPr>
            <a:r>
              <a:rPr lang="en-US" sz="2800" dirty="0">
                <a:latin typeface="Times New Roman" panose="02020603050405020304" pitchFamily="18" charset="0"/>
                <a:cs typeface="Times New Roman" panose="02020603050405020304" pitchFamily="18" charset="0"/>
              </a:rPr>
              <a:t>Prophecy – just 8 prophecies happening to one person 250 years in advance – 10</a:t>
            </a:r>
            <a:r>
              <a:rPr lang="en-US" sz="2800" baseline="30000" dirty="0">
                <a:latin typeface="Times New Roman" panose="02020603050405020304" pitchFamily="18" charset="0"/>
                <a:cs typeface="Times New Roman" panose="02020603050405020304" pitchFamily="18" charset="0"/>
              </a:rPr>
              <a:t>17 </a:t>
            </a:r>
            <a:r>
              <a:rPr lang="en-US" sz="2800" dirty="0">
                <a:latin typeface="Times New Roman" panose="02020603050405020304" pitchFamily="18" charset="0"/>
                <a:cs typeface="Times New Roman" panose="02020603050405020304" pitchFamily="18" charset="0"/>
              </a:rPr>
              <a:t> 16 – 10 </a:t>
            </a:r>
            <a:r>
              <a:rPr lang="en-US" sz="2800" baseline="30000" dirty="0">
                <a:latin typeface="Times New Roman" panose="02020603050405020304" pitchFamily="18" charset="0"/>
                <a:cs typeface="Times New Roman" panose="02020603050405020304" pitchFamily="18" charset="0"/>
              </a:rPr>
              <a:t>45</a:t>
            </a:r>
          </a:p>
          <a:p>
            <a:pPr fontAlgn="auto">
              <a:spcAft>
                <a:spcPts val="0"/>
              </a:spcAft>
              <a:buClr>
                <a:srgbClr val="1E5155">
                  <a:lumMod val="40000"/>
                  <a:lumOff val="60000"/>
                </a:srgbClr>
              </a:buClr>
              <a:buFont typeface="Wingdings 3" charset="2"/>
              <a:buChar char=""/>
              <a:defRPr/>
            </a:pPr>
            <a:r>
              <a:rPr lang="en-US" sz="2800" dirty="0">
                <a:latin typeface="Times New Roman" panose="02020603050405020304" pitchFamily="18" charset="0"/>
                <a:cs typeface="Times New Roman" panose="02020603050405020304" pitchFamily="18" charset="0"/>
              </a:rPr>
              <a:t>Myriads of scientists who believe because of the evidence. The consistent assumption from atheists is that ‘science’  is monolithic!</a:t>
            </a:r>
          </a:p>
          <a:p>
            <a:pPr fontAlgn="auto">
              <a:spcAft>
                <a:spcPts val="0"/>
              </a:spcAft>
              <a:buClr>
                <a:srgbClr val="1E5155">
                  <a:lumMod val="40000"/>
                  <a:lumOff val="60000"/>
                </a:srgbClr>
              </a:buClr>
              <a:buFont typeface="Wingdings 3" charset="2"/>
              <a:buChar char=""/>
              <a:defRPr/>
            </a:pPr>
            <a:r>
              <a:rPr lang="en-US" sz="2800" dirty="0">
                <a:latin typeface="Times New Roman" panose="02020603050405020304" pitchFamily="18" charset="0"/>
                <a:cs typeface="Times New Roman" panose="02020603050405020304" pitchFamily="18" charset="0"/>
              </a:rPr>
              <a:t>Science teaches them nothing. It is scientists that are teaching them – they are not following science, but rather scientists</a:t>
            </a: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mtClean="0">
                <a:latin typeface="Times New Roman" pitchFamily="18" charset="0"/>
                <a:cs typeface="Times New Roman" pitchFamily="18" charset="0"/>
              </a:rPr>
              <a:t>Scientists and God</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Pew Research Center - 2016</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marL="0" indent="0" fontAlgn="auto">
              <a:spcAft>
                <a:spcPts val="0"/>
              </a:spcAft>
              <a:buClr>
                <a:schemeClr val="bg2">
                  <a:lumMod val="40000"/>
                  <a:lumOff val="60000"/>
                </a:schemeClr>
              </a:buClr>
              <a:buFont typeface="Wingdings 3" charset="2"/>
              <a:buNone/>
              <a:defRPr/>
            </a:pPr>
            <a:r>
              <a:rPr lang="en-US" sz="3200" dirty="0">
                <a:latin typeface="Times New Roman" panose="02020603050405020304" pitchFamily="18" charset="0"/>
                <a:cs typeface="Times New Roman" panose="02020603050405020304" pitchFamily="18" charset="0"/>
              </a:rPr>
              <a:t>“While studies have found that scientists tend to be much less religious than the general public, a </a:t>
            </a:r>
            <a:r>
              <a:rPr lang="en-US" sz="3200" dirty="0">
                <a:latin typeface="Times New Roman" panose="02020603050405020304" pitchFamily="18" charset="0"/>
                <a:cs typeface="Times New Roman" panose="02020603050405020304" pitchFamily="18" charset="0"/>
                <a:hlinkClick r:id="rId3"/>
              </a:rPr>
              <a:t>survey </a:t>
            </a:r>
            <a:r>
              <a:rPr lang="en-US" sz="3200" dirty="0">
                <a:latin typeface="Times New Roman" panose="02020603050405020304" pitchFamily="18" charset="0"/>
                <a:cs typeface="Times New Roman" panose="02020603050405020304" pitchFamily="18" charset="0"/>
              </a:rPr>
              <a:t>conducted by the Pew Research Center for the People &amp; The Press found that just over half of scientists (51%) believe in some form of deity or higher power; specifically, 33% of scientists say they believe in God. Some of the greatest Nobel laureates and pioneers in science believed in God.”</a:t>
            </a:r>
            <a:br>
              <a:rPr lang="en-US" sz="3200" dirty="0">
                <a:latin typeface="Times New Roman" panose="02020603050405020304" pitchFamily="18" charset="0"/>
                <a:cs typeface="Times New Roman" panose="02020603050405020304" pitchFamily="18" charset="0"/>
              </a:rPr>
            </a:br>
            <a:r>
              <a:rPr lang="en-US" dirty="0"/>
              <a:t> </a:t>
            </a: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latin typeface="Times New Roman" pitchFamily="18" charset="0"/>
                <a:cs typeface="Times New Roman" pitchFamily="18" charset="0"/>
              </a:rPr>
              <a:t>Yochanan (John) 3:11-12</a:t>
            </a:r>
          </a:p>
        </p:txBody>
      </p:sp>
      <p:sp>
        <p:nvSpPr>
          <p:cNvPr id="47106" name="Content Placeholder 2"/>
          <p:cNvSpPr>
            <a:spLocks noGrp="1"/>
          </p:cNvSpPr>
          <p:nvPr>
            <p:ph idx="1"/>
          </p:nvPr>
        </p:nvSpPr>
        <p:spPr/>
        <p:txBody>
          <a:bodyPr/>
          <a:lstStyle/>
          <a:p>
            <a:pPr marL="0" indent="0">
              <a:buFont typeface="Wingdings 3" pitchFamily="18" charset="2"/>
              <a:buNone/>
            </a:pPr>
            <a:r>
              <a:rPr lang="en-US" sz="3600" smtClean="0">
                <a:latin typeface="Centaur"/>
              </a:rPr>
              <a:t> </a:t>
            </a:r>
            <a:r>
              <a:rPr lang="en-US" sz="3600" smtClean="0">
                <a:latin typeface="Times New Roman" pitchFamily="18" charset="0"/>
                <a:cs typeface="Times New Roman" pitchFamily="18" charset="0"/>
              </a:rPr>
              <a:t>“ Verily, verily, I say unto thee, We speak that we do know, and testify that we have seen; and ye receive not our witness. If I have told you earthly things, and ye believe not, how shall ye believe, if I tell you </a:t>
            </a:r>
            <a:r>
              <a:rPr lang="en-US" sz="3600" i="1" smtClean="0">
                <a:latin typeface="Times New Roman" pitchFamily="18" charset="0"/>
                <a:cs typeface="Times New Roman" pitchFamily="18" charset="0"/>
              </a:rPr>
              <a:t>of </a:t>
            </a:r>
            <a:r>
              <a:rPr lang="en-US" sz="3600" smtClean="0">
                <a:latin typeface="Times New Roman" pitchFamily="18" charset="0"/>
                <a:cs typeface="Times New Roman" pitchFamily="18" charset="0"/>
              </a:rPr>
              <a:t>heavenly things?”</a:t>
            </a:r>
          </a:p>
          <a:p>
            <a:pPr marL="0" indent="0">
              <a:buFont typeface="Wingdings 3" pitchFamily="18" charset="2"/>
              <a:buNone/>
            </a:pPr>
            <a:endParaRPr lang="en-US" sz="3600" smtClean="0">
              <a:latin typeface="Times New Roman" pitchFamily="18" charset="0"/>
              <a:cs typeface="Times New Roman" pitchFamily="18" charset="0"/>
            </a:endParaRPr>
          </a:p>
          <a:p>
            <a:pPr marL="0" indent="0">
              <a:buFont typeface="Wingdings 3" pitchFamily="18" charset="2"/>
              <a:buNone/>
            </a:pPr>
            <a:r>
              <a:rPr lang="en-US" sz="2800" smtClean="0">
                <a:latin typeface="Times New Roman" pitchFamily="18" charset="0"/>
                <a:cs typeface="Times New Roman" pitchFamily="18" charset="0"/>
              </a:rPr>
              <a:t>1 Cor 15, days of Noach</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smtClean="0">
                <a:latin typeface="Times New Roman" pitchFamily="18" charset="0"/>
                <a:cs typeface="Times New Roman" pitchFamily="18" charset="0"/>
              </a:rPr>
              <a:t>What would be proof? </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rgbClr val="1E5155">
                  <a:lumMod val="40000"/>
                  <a:lumOff val="60000"/>
                </a:srgbClr>
              </a:buClr>
              <a:buFont typeface="Wingdings 3" charset="2"/>
              <a:buChar char=""/>
              <a:defRPr/>
            </a:pPr>
            <a:r>
              <a:rPr lang="en-US" sz="2800" dirty="0">
                <a:latin typeface="Times New Roman" panose="02020603050405020304" pitchFamily="18" charset="0"/>
                <a:cs typeface="Times New Roman" panose="02020603050405020304" pitchFamily="18" charset="0"/>
              </a:rPr>
              <a:t>To be able to see Him? How do you know atoms exist, George Washington, even a sigh? What would be the effect of a designer? – design?</a:t>
            </a:r>
          </a:p>
          <a:p>
            <a:pPr fontAlgn="auto">
              <a:spcAft>
                <a:spcPts val="0"/>
              </a:spcAft>
              <a:buClr>
                <a:srgbClr val="1E5155">
                  <a:lumMod val="40000"/>
                  <a:lumOff val="60000"/>
                </a:srgbClr>
              </a:buClr>
              <a:buFont typeface="Wingdings 3" charset="2"/>
              <a:buChar char=""/>
              <a:defRPr/>
            </a:pPr>
            <a:r>
              <a:rPr lang="en-US" sz="2800" dirty="0">
                <a:latin typeface="Times New Roman" panose="02020603050405020304" pitchFamily="18" charset="0"/>
                <a:cs typeface="Times New Roman" panose="02020603050405020304" pitchFamily="18" charset="0"/>
              </a:rPr>
              <a:t>What constitutes a miracle? Replacing limbs?* – evidence box again – Bible does not have limbs growing either. Why? In Gen. 2:1 – His creation is finished. From that point forward everything is being restored or corrupted – </a:t>
            </a:r>
            <a:r>
              <a:rPr lang="en-US" sz="2800" dirty="0" err="1">
                <a:latin typeface="Times New Roman" panose="02020603050405020304" pitchFamily="18" charset="0"/>
                <a:cs typeface="Times New Roman" panose="02020603050405020304" pitchFamily="18" charset="0"/>
              </a:rPr>
              <a:t>ie</a:t>
            </a:r>
            <a:r>
              <a:rPr lang="en-US" sz="2800" dirty="0">
                <a:latin typeface="Times New Roman" panose="02020603050405020304" pitchFamily="18" charset="0"/>
                <a:cs typeface="Times New Roman" panose="02020603050405020304" pitchFamily="18" charset="0"/>
              </a:rPr>
              <a:t>. The laws of thermodynamics -  the Body (Israel) as opposed to individuals</a:t>
            </a:r>
          </a:p>
          <a:p>
            <a:pPr fontAlgn="auto">
              <a:spcAft>
                <a:spcPts val="0"/>
              </a:spcAft>
              <a:buClr>
                <a:srgbClr val="1E5155">
                  <a:lumMod val="40000"/>
                  <a:lumOff val="60000"/>
                </a:srgbClr>
              </a:buClr>
              <a:buFont typeface="Wingdings 3" charset="2"/>
              <a:buChar char=""/>
              <a:defRPr/>
            </a:pPr>
            <a:r>
              <a:rPr lang="en-US" sz="2800" dirty="0">
                <a:latin typeface="Times New Roman" panose="02020603050405020304" pitchFamily="18" charset="0"/>
                <a:cs typeface="Times New Roman" panose="02020603050405020304" pitchFamily="18" charset="0"/>
              </a:rPr>
              <a:t>Our present dimensions</a:t>
            </a:r>
          </a:p>
          <a:p>
            <a:pPr marL="0" indent="0" fontAlgn="auto">
              <a:spcAft>
                <a:spcPts val="0"/>
              </a:spcAft>
              <a:buClr>
                <a:srgbClr val="1E5155">
                  <a:lumMod val="40000"/>
                  <a:lumOff val="60000"/>
                </a:srgbClr>
              </a:buClr>
              <a:buFont typeface="Wingdings 3" charset="2"/>
              <a:buNone/>
              <a:defRPr/>
            </a:pPr>
            <a:endParaRPr lang="en-US" sz="2400" dirty="0">
              <a:solidFill>
                <a:prstClr val="white"/>
              </a:solidFill>
              <a:latin typeface="Calibri" panose="020F0502020204030204" pitchFamily="34" charset="0"/>
              <a:cs typeface="Calibri" panose="020F0502020204030204" pitchFamily="34" charset="0"/>
            </a:endParaRP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r>
              <a:rPr lang="en-US" sz="3200" smtClean="0">
                <a:solidFill>
                  <a:srgbClr val="FFFFFF"/>
                </a:solidFill>
                <a:latin typeface="Times New Roman" pitchFamily="18" charset="0"/>
                <a:cs typeface="Times New Roman" pitchFamily="18" charset="0"/>
              </a:rPr>
              <a:t>Matter cannot precede information (L. informo – to shape or give form)*</a:t>
            </a:r>
          </a:p>
          <a:p>
            <a:r>
              <a:rPr lang="en-US" sz="3200" smtClean="0">
                <a:solidFill>
                  <a:srgbClr val="FFFFFF"/>
                </a:solidFill>
                <a:latin typeface="Times New Roman" pitchFamily="18" charset="0"/>
                <a:cs typeface="Times New Roman" pitchFamily="18" charset="0"/>
              </a:rPr>
              <a:t>Most arguments are about the dislike of God and are not evidence there is no God – 9 times out of 10 it is something personal and ‘science,’ or the lack thereof, has nothing to do with it. </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en-US" sz="3600" dirty="0">
                <a:latin typeface="Times New Roman" panose="02020603050405020304" pitchFamily="18" charset="0"/>
                <a:ea typeface="+mn-ea"/>
                <a:cs typeface="Times New Roman" panose="02020603050405020304" pitchFamily="18" charset="0"/>
              </a:rPr>
              <a:t>Dr. Werner </a:t>
            </a:r>
            <a:r>
              <a:rPr lang="en-US" sz="3600" dirty="0" err="1">
                <a:latin typeface="Times New Roman" panose="02020603050405020304" pitchFamily="18" charset="0"/>
                <a:ea typeface="+mn-ea"/>
                <a:cs typeface="Times New Roman" panose="02020603050405020304" pitchFamily="18" charset="0"/>
              </a:rPr>
              <a:t>Gitt</a:t>
            </a:r>
            <a:r>
              <a:rPr lang="en-US" sz="3600" dirty="0">
                <a:latin typeface="Times New Roman" panose="02020603050405020304" pitchFamily="18" charset="0"/>
                <a:ea typeface="+mn-ea"/>
                <a:cs typeface="Times New Roman" panose="02020603050405020304" pitchFamily="18" charset="0"/>
              </a:rPr>
              <a:t> - Director and Professor at the German Federal Institute of Physics and Technolo</a:t>
            </a:r>
            <a:r>
              <a:rPr lang="en-US" sz="3600" dirty="0">
                <a:latin typeface="Centaur" panose="02030504050205020304" pitchFamily="18" charset="0"/>
                <a:ea typeface="+mn-ea"/>
                <a:cs typeface="Times New Roman" panose="02020603050405020304" pitchFamily="18" charset="0"/>
              </a:rPr>
              <a:t>gy</a:t>
            </a:r>
            <a:endParaRPr lang="en-US" sz="3600" dirty="0">
              <a:latin typeface="Centaur" panose="02030504050205020304" pitchFamily="18" charset="0"/>
            </a:endParaRPr>
          </a:p>
        </p:txBody>
      </p:sp>
      <p:sp>
        <p:nvSpPr>
          <p:cNvPr id="3" name="Content Placeholder 2">
            <a:extLst>
              <a:ext uri="{FF2B5EF4-FFF2-40B4-BE49-F238E27FC236}"/>
            </a:extLst>
          </p:cNvPr>
          <p:cNvSpPr>
            <a:spLocks noGrp="1"/>
          </p:cNvSpPr>
          <p:nvPr>
            <p:ph idx="1"/>
          </p:nvPr>
        </p:nvSpPr>
        <p:spPr>
          <a:xfrm>
            <a:off x="874713" y="1852613"/>
            <a:ext cx="8947150" cy="4195762"/>
          </a:xfrm>
        </p:spPr>
        <p:txBody>
          <a:bodyPr rtlCol="0">
            <a:normAutofit lnSpcReduction="10000"/>
          </a:bodyPr>
          <a:lstStyle/>
          <a:p>
            <a:pPr marL="0" indent="0" defTabSz="914400" eaLnBrk="0" hangingPunct="0">
              <a:spcBef>
                <a:spcPct val="20000"/>
              </a:spcBef>
              <a:buClr>
                <a:srgbClr val="00CCFF"/>
              </a:buClr>
              <a:buSzPct val="65000"/>
              <a:buFont typeface="Wingdings 3" charset="2"/>
              <a:buNone/>
              <a:defRPr/>
            </a:pPr>
            <a:r>
              <a:rPr lang="en-US" sz="4400" dirty="0">
                <a:latin typeface="Times New Roman" panose="02020603050405020304" pitchFamily="18" charset="0"/>
                <a:ea typeface="+mn-ea"/>
                <a:cs typeface="Times New Roman" panose="02020603050405020304" pitchFamily="18" charset="0"/>
              </a:rPr>
              <a:t>“There is no known natural law through which matter can give rise to information, neither is any physical process or material phenomenon known that can do this.”</a:t>
            </a:r>
          </a:p>
          <a:p>
            <a:pPr marL="0" indent="0" fontAlgn="auto">
              <a:spcAft>
                <a:spcPts val="0"/>
              </a:spcAft>
              <a:buClr>
                <a:schemeClr val="bg2">
                  <a:lumMod val="40000"/>
                  <a:lumOff val="60000"/>
                </a:schemeClr>
              </a:buClr>
              <a:buFont typeface="Wingdings 3" charset="2"/>
              <a:buNone/>
              <a:defRPr/>
            </a:pPr>
            <a:endParaRPr lang="en-US" dirty="0">
              <a:latin typeface="Times New Roman" panose="02020603050405020304" pitchFamily="18" charset="0"/>
              <a:cs typeface="Times New Roman" panose="02020603050405020304" pitchFamily="18" charset="0"/>
            </a:endParaRPr>
          </a:p>
          <a:p>
            <a:pPr marL="0" indent="0" fontAlgn="auto">
              <a:spcAft>
                <a:spcPts val="0"/>
              </a:spcAft>
              <a:buClr>
                <a:schemeClr val="bg2">
                  <a:lumMod val="40000"/>
                  <a:lumOff val="60000"/>
                </a:schemeClr>
              </a:buClr>
              <a:buFont typeface="Wingdings 3" charset="2"/>
              <a:buNone/>
              <a:defRPr/>
            </a:pPr>
            <a:endParaRPr lang="en-US" dirty="0">
              <a:latin typeface="Times New Roman" panose="02020603050405020304" pitchFamily="18" charset="0"/>
              <a:cs typeface="Times New Roman" panose="02020603050405020304" pitchFamily="18" charset="0"/>
            </a:endParaRPr>
          </a:p>
          <a:p>
            <a:pPr marL="0" indent="0" defTabSz="914400" fontAlgn="auto">
              <a:spcBef>
                <a:spcPts val="0"/>
              </a:spcBef>
              <a:spcAft>
                <a:spcPts val="0"/>
              </a:spcAft>
              <a:buClrTx/>
              <a:buSzTx/>
              <a:buFont typeface="Wingdings 3" charset="2"/>
              <a:buNone/>
              <a:defRPr/>
            </a:pP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Yochanan</a:t>
            </a:r>
            <a:r>
              <a:rPr lang="en-US" dirty="0">
                <a:latin typeface="Times New Roman" panose="02020603050405020304" pitchFamily="18" charset="0"/>
                <a:cs typeface="Times New Roman" panose="02020603050405020304" pitchFamily="18" charset="0"/>
              </a:rPr>
              <a:t> 1:1 - </a:t>
            </a:r>
            <a:r>
              <a:rPr lang="en-US" dirty="0" err="1">
                <a:latin typeface="Times New Roman" panose="02020603050405020304" pitchFamily="18" charset="0"/>
                <a:ea typeface="+mn-ea"/>
                <a:cs typeface="Times New Roman" panose="02020603050405020304" pitchFamily="18" charset="0"/>
              </a:rPr>
              <a:t>Retrocausality</a:t>
            </a:r>
            <a:r>
              <a:rPr lang="en-US" dirty="0">
                <a:latin typeface="Times New Roman" panose="02020603050405020304" pitchFamily="18" charset="0"/>
                <a:ea typeface="+mn-ea"/>
                <a:cs typeface="Times New Roman" panose="02020603050405020304" pitchFamily="18" charset="0"/>
              </a:rPr>
              <a:t> teaches that the effect comes before the cause</a:t>
            </a:r>
          </a:p>
          <a:p>
            <a:pPr marL="0" indent="0" fontAlgn="auto">
              <a:spcAft>
                <a:spcPts val="0"/>
              </a:spcAft>
              <a:buClr>
                <a:schemeClr val="bg2">
                  <a:lumMod val="40000"/>
                  <a:lumOff val="60000"/>
                </a:schemeClr>
              </a:buClr>
              <a:buFont typeface="Wingdings 3" charset="2"/>
              <a:buNone/>
              <a:defRPr/>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smtClean="0">
                <a:latin typeface="Times New Roman" pitchFamily="18" charset="0"/>
                <a:cs typeface="Times New Roman" pitchFamily="18" charset="0"/>
              </a:rPr>
              <a:t>B</a:t>
            </a:r>
            <a:r>
              <a:rPr lang="en-US" baseline="30000" smtClean="0">
                <a:latin typeface="Times New Roman" pitchFamily="18" charset="0"/>
                <a:cs typeface="Times New Roman" pitchFamily="18" charset="0"/>
              </a:rPr>
              <a:t>e</a:t>
            </a:r>
            <a:r>
              <a:rPr lang="en-US" smtClean="0">
                <a:latin typeface="Times New Roman" pitchFamily="18" charset="0"/>
                <a:cs typeface="Times New Roman" pitchFamily="18" charset="0"/>
              </a:rPr>
              <a:t>re’shiyt 1:1 &amp; Yochanan 1:1</a:t>
            </a:r>
          </a:p>
        </p:txBody>
      </p:sp>
      <p:sp>
        <p:nvSpPr>
          <p:cNvPr id="139266" name="Content Placeholder 2"/>
          <p:cNvSpPr>
            <a:spLocks noGrp="1"/>
          </p:cNvSpPr>
          <p:nvPr>
            <p:ph idx="1"/>
          </p:nvPr>
        </p:nvSpPr>
        <p:spPr/>
        <p:txBody>
          <a:bodyPr/>
          <a:lstStyle/>
          <a:p>
            <a:pPr marL="0" indent="0">
              <a:buFont typeface="Wingdings 3" pitchFamily="18" charset="2"/>
              <a:buNone/>
            </a:pPr>
            <a:r>
              <a:rPr lang="en-US" sz="3200" smtClean="0">
                <a:latin typeface="Times New Roman" pitchFamily="18" charset="0"/>
                <a:cs typeface="Times New Roman" pitchFamily="18" charset="0"/>
              </a:rPr>
              <a:t>“In the beginning God created the heaven and the earth.”</a:t>
            </a:r>
          </a:p>
          <a:p>
            <a:pPr marL="0" indent="0">
              <a:buFont typeface="Wingdings 3" pitchFamily="18" charset="2"/>
              <a:buNone/>
            </a:pPr>
            <a:endParaRPr lang="en-US" sz="3200" smtClean="0">
              <a:latin typeface="Times New Roman" pitchFamily="18" charset="0"/>
              <a:cs typeface="Times New Roman" pitchFamily="18" charset="0"/>
            </a:endParaRPr>
          </a:p>
          <a:p>
            <a:pPr marL="0" indent="0">
              <a:buFont typeface="Wingdings 3" pitchFamily="18" charset="2"/>
              <a:buNone/>
            </a:pPr>
            <a:endParaRPr lang="en-US" sz="3200" smtClean="0">
              <a:latin typeface="Times New Roman" pitchFamily="18" charset="0"/>
              <a:cs typeface="Times New Roman" pitchFamily="18" charset="0"/>
            </a:endParaRPr>
          </a:p>
          <a:p>
            <a:pPr marL="0" indent="0">
              <a:buFont typeface="Wingdings 3" pitchFamily="18" charset="2"/>
              <a:buNone/>
            </a:pPr>
            <a:r>
              <a:rPr lang="en-US" sz="3200" smtClean="0">
                <a:latin typeface="Times New Roman" pitchFamily="18" charset="0"/>
                <a:cs typeface="Times New Roman" pitchFamily="18" charset="0"/>
              </a:rPr>
              <a:t>“In the beginning was the Word, and the Word was with God, and the Word was God.”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smtClean="0">
                <a:latin typeface="Times New Roman" pitchFamily="18" charset="0"/>
                <a:cs typeface="Times New Roman" pitchFamily="18" charset="0"/>
              </a:rPr>
              <a:t>Evidence the universe had a beginning vs It is eternal or it came from nothing</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2</a:t>
            </a:r>
            <a:r>
              <a:rPr lang="en-US" sz="2800" baseline="30000" dirty="0">
                <a:latin typeface="Times New Roman" panose="02020603050405020304" pitchFamily="18" charset="0"/>
                <a:cs typeface="Times New Roman" panose="02020603050405020304" pitchFamily="18" charset="0"/>
              </a:rPr>
              <a:t>nd</a:t>
            </a:r>
            <a:r>
              <a:rPr lang="en-US" sz="2800" dirty="0">
                <a:latin typeface="Times New Roman" panose="02020603050405020304" pitchFamily="18" charset="0"/>
                <a:cs typeface="Times New Roman" panose="02020603050405020304" pitchFamily="18" charset="0"/>
              </a:rPr>
              <a:t> law of thermodynamics - something running down could not always have existed</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Hubble’s expanding universe 1929 – </a:t>
            </a:r>
            <a:r>
              <a:rPr lang="en-US" sz="2800" b="1" dirty="0">
                <a:latin typeface="Times New Roman" panose="02020603050405020304" pitchFamily="18" charset="0"/>
                <a:cs typeface="Times New Roman" panose="02020603050405020304" pitchFamily="18" charset="0"/>
              </a:rPr>
              <a:t>anything that came into existence had to have a beginning</a:t>
            </a:r>
            <a:r>
              <a:rPr lang="en-US" sz="2800" dirty="0">
                <a:latin typeface="Times New Roman" panose="02020603050405020304" pitchFamily="18" charset="0"/>
                <a:cs typeface="Times New Roman" panose="02020603050405020304" pitchFamily="18" charset="0"/>
              </a:rPr>
              <a:t>. Stephen Meyer’s balloon. Hubble’s Law - Edwin Hubble found that a galaxy’s speed away from us is proportional to its distance from us – red shift</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Something cannot come from nothing. If so why doesn’t any single thing just pop out of nothing. Why is it only universes pop out of nothing?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r>
              <a:rPr lang="en-US" sz="3200" smtClean="0">
                <a:solidFill>
                  <a:srgbClr val="FFFFFF"/>
                </a:solidFill>
                <a:latin typeface="Times New Roman" pitchFamily="18" charset="0"/>
                <a:cs typeface="Times New Roman" pitchFamily="18" charset="0"/>
              </a:rPr>
              <a:t>According to Stephen Hawking the idea that the universe came from nothing, leaves him no reason to have to explain anything</a:t>
            </a:r>
          </a:p>
          <a:p>
            <a:r>
              <a:rPr lang="en-US" sz="3200" smtClean="0">
                <a:solidFill>
                  <a:srgbClr val="FFFFFF"/>
                </a:solidFill>
                <a:latin typeface="Times New Roman" pitchFamily="18" charset="0"/>
                <a:cs typeface="Times New Roman" pitchFamily="18" charset="0"/>
              </a:rPr>
              <a:t>In an infinite universe with no beginning anything is possible i.e. Life on other planets, Elvis in a different universe, Boeing 747 – tornado- junkyard – 10</a:t>
            </a:r>
            <a:r>
              <a:rPr lang="en-US" sz="3200" baseline="30000" smtClean="0">
                <a:solidFill>
                  <a:srgbClr val="FFFFFF"/>
                </a:solidFill>
                <a:latin typeface="Times New Roman" pitchFamily="18" charset="0"/>
                <a:cs typeface="Times New Roman" pitchFamily="18" charset="0"/>
              </a:rPr>
              <a:t>40,000 </a:t>
            </a:r>
            <a:r>
              <a:rPr lang="en-US" sz="3200" smtClean="0">
                <a:solidFill>
                  <a:srgbClr val="FFFFFF"/>
                </a:solidFill>
                <a:latin typeface="Times New Roman" pitchFamily="18" charset="0"/>
                <a:cs typeface="Times New Roman" pitchFamily="18" charset="0"/>
              </a:rPr>
              <a:t>so it is possible? - everything becomes relative. –  poker game </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sz="4000" smtClean="0">
                <a:latin typeface="Times New Roman" pitchFamily="18" charset="0"/>
                <a:cs typeface="Times New Roman" pitchFamily="18" charset="0"/>
              </a:rPr>
              <a:t>Claude Hathaway  Ph.D. Engineering</a:t>
            </a:r>
          </a:p>
        </p:txBody>
      </p:sp>
      <p:sp>
        <p:nvSpPr>
          <p:cNvPr id="139267" name="Rectangle 3"/>
          <p:cNvSpPr>
            <a:spLocks noGrp="1" noChangeArrowheads="1"/>
          </p:cNvSpPr>
          <p:nvPr>
            <p:ph idx="1"/>
          </p:nvPr>
        </p:nvSpPr>
        <p:spPr/>
        <p:txBody>
          <a:bodyPr/>
          <a:lstStyle/>
          <a:p>
            <a:pPr>
              <a:buFontTx/>
              <a:buNone/>
            </a:pPr>
            <a:r>
              <a:rPr lang="en-US" altLang="en-US" sz="3200" smtClean="0">
                <a:latin typeface="Times New Roman" pitchFamily="18" charset="0"/>
                <a:cs typeface="Times New Roman" pitchFamily="18" charset="0"/>
              </a:rPr>
              <a:t>“Sir Isaac Newton recognized that the universe was moving from order to disorder: that it was approaching a uniform temperature: and from this he saw the necessity of an initial ordering or design…that transfer in the opposite direction never occurs in nature … that nature cannot design herself … therefore a great first cause is required who is not subject to the second law.”</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fade">
                                      <p:cBhvr>
                                        <p:cTn id="7" dur="800" decel="100000"/>
                                        <p:tgtEl>
                                          <p:spTgt spid="139266"/>
                                        </p:tgtEl>
                                      </p:cBhvr>
                                    </p:animEffect>
                                    <p:anim calcmode="lin" valueType="num">
                                      <p:cBhvr>
                                        <p:cTn id="8" dur="800" decel="100000" fill="hold"/>
                                        <p:tgtEl>
                                          <p:spTgt spid="139266"/>
                                        </p:tgtEl>
                                        <p:attrNameLst>
                                          <p:attrName>style.rotation</p:attrName>
                                        </p:attrNameLst>
                                      </p:cBhvr>
                                      <p:tavLst>
                                        <p:tav tm="0">
                                          <p:val>
                                            <p:fltVal val="-90"/>
                                          </p:val>
                                        </p:tav>
                                        <p:tav tm="100000">
                                          <p:val>
                                            <p:fltVal val="0"/>
                                          </p:val>
                                        </p:tav>
                                      </p:tavLst>
                                    </p:anim>
                                    <p:anim calcmode="lin" valueType="num">
                                      <p:cBhvr>
                                        <p:cTn id="9" dur="800" decel="100000" fill="hold"/>
                                        <p:tgtEl>
                                          <p:spTgt spid="139266"/>
                                        </p:tgtEl>
                                        <p:attrNameLst>
                                          <p:attrName>ppt_x</p:attrName>
                                        </p:attrNameLst>
                                      </p:cBhvr>
                                      <p:tavLst>
                                        <p:tav tm="0">
                                          <p:val>
                                            <p:strVal val="#ppt_x+0.4"/>
                                          </p:val>
                                        </p:tav>
                                        <p:tav tm="100000">
                                          <p:val>
                                            <p:strVal val="#ppt_x-0.05"/>
                                          </p:val>
                                        </p:tav>
                                      </p:tavLst>
                                    </p:anim>
                                    <p:anim calcmode="lin" valueType="num">
                                      <p:cBhvr>
                                        <p:cTn id="10" dur="800" decel="100000" fill="hold"/>
                                        <p:tgtEl>
                                          <p:spTgt spid="1392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92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926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39267">
                                            <p:txEl>
                                              <p:pRg st="0" end="0"/>
                                            </p:txEl>
                                          </p:spTgt>
                                        </p:tgtEl>
                                        <p:attrNameLst>
                                          <p:attrName>style.visibility</p:attrName>
                                        </p:attrNameLst>
                                      </p:cBhvr>
                                      <p:to>
                                        <p:strVal val="visible"/>
                                      </p:to>
                                    </p:set>
                                    <p:animEffect transition="in" filter="fade">
                                      <p:cBhvr>
                                        <p:cTn id="17" dur="1000"/>
                                        <p:tgtEl>
                                          <p:spTgt spid="139267">
                                            <p:txEl>
                                              <p:pRg st="0" end="0"/>
                                            </p:txEl>
                                          </p:spTgt>
                                        </p:tgtEl>
                                      </p:cBhvr>
                                    </p:animEffect>
                                    <p:anim calcmode="lin" valueType="num">
                                      <p:cBhvr>
                                        <p:cTn id="18" dur="10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92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en-US" smtClean="0">
                <a:solidFill>
                  <a:srgbClr val="EBEBEB"/>
                </a:solidFill>
                <a:latin typeface="Times New Roman" pitchFamily="18" charset="0"/>
                <a:cs typeface="Times New Roman" pitchFamily="18" charset="0"/>
              </a:rPr>
              <a:t>Evidence the universe had a beginning vs It is eternal or it came from nothing</a:t>
            </a:r>
            <a:endParaRPr lang="en-US" smtClean="0">
              <a:latin typeface="Times New Roman" pitchFamily="18" charset="0"/>
              <a:cs typeface="Times New Roman" pitchFamily="18" charset="0"/>
            </a:endParaRP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The law of cause and effect does not mean that every thing (including God) has a cause. It means, contextually that every thing that came into existence has a cause. Denying a beginning means denying a Beginner</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Bertrand Russell – British Philosopher/political activist – “Either the universe had a beginning or it did not. If it did not then it did not need a cause. If it did then we ask who caused God?”</a:t>
            </a: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r>
              <a:rPr lang="en-US" smtClean="0">
                <a:latin typeface="Times New Roman" pitchFamily="18" charset="0"/>
                <a:cs typeface="Times New Roman" pitchFamily="18" charset="0"/>
              </a:rPr>
              <a:t>How does information (words) produce matter?</a:t>
            </a:r>
          </a:p>
        </p:txBody>
      </p:sp>
      <p:sp>
        <p:nvSpPr>
          <p:cNvPr id="147458" name="Content Placeholder 2"/>
          <p:cNvSpPr>
            <a:spLocks noGrp="1"/>
          </p:cNvSpPr>
          <p:nvPr>
            <p:ph idx="1"/>
          </p:nvPr>
        </p:nvSpPr>
        <p:spPr/>
        <p:txBody>
          <a:bodyPr/>
          <a:lstStyle/>
          <a:p>
            <a:r>
              <a:rPr lang="en-US" sz="3600" smtClean="0">
                <a:latin typeface="Times New Roman" pitchFamily="18" charset="0"/>
                <a:cs typeface="Times New Roman" pitchFamily="18" charset="0"/>
              </a:rPr>
              <a:t>If the universe came from nothing then you cannot get matter from nothing</a:t>
            </a:r>
          </a:p>
          <a:p>
            <a:r>
              <a:rPr lang="en-US" sz="3600" smtClean="0">
                <a:latin typeface="Times New Roman" pitchFamily="18" charset="0"/>
                <a:cs typeface="Times New Roman" pitchFamily="18" charset="0"/>
              </a:rPr>
              <a:t>If the universe is mostly </a:t>
            </a:r>
            <a:r>
              <a:rPr lang="en-US" sz="3600" u="sng" smtClean="0">
                <a:latin typeface="Times New Roman" pitchFamily="18" charset="0"/>
                <a:cs typeface="Times New Roman" pitchFamily="18" charset="0"/>
              </a:rPr>
              <a:t>not seen</a:t>
            </a:r>
            <a:r>
              <a:rPr lang="en-US" sz="3600" smtClean="0">
                <a:latin typeface="Times New Roman" pitchFamily="18" charset="0"/>
                <a:cs typeface="Times New Roman" pitchFamily="18" charset="0"/>
              </a:rPr>
              <a:t>, then that which is seen comes from that which is not seen</a:t>
            </a:r>
            <a:endParaRPr lang="en-US" sz="3600" u="sng" smtClean="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smtClean="0">
                <a:latin typeface="Times New Roman" pitchFamily="18" charset="0"/>
                <a:cs typeface="Times New Roman" pitchFamily="18" charset="0"/>
              </a:rPr>
              <a:t>‘Ivriym (Hebrews) 11:1-3</a:t>
            </a:r>
          </a:p>
        </p:txBody>
      </p:sp>
      <p:sp>
        <p:nvSpPr>
          <p:cNvPr id="149506" name="Content Placeholder 2"/>
          <p:cNvSpPr>
            <a:spLocks noGrp="1"/>
          </p:cNvSpPr>
          <p:nvPr>
            <p:ph idx="1"/>
          </p:nvPr>
        </p:nvSpPr>
        <p:spPr/>
        <p:txBody>
          <a:bodyPr/>
          <a:lstStyle/>
          <a:p>
            <a:pPr marL="0" indent="0">
              <a:buFont typeface="Wingdings 3" pitchFamily="18" charset="2"/>
              <a:buNone/>
            </a:pPr>
            <a:r>
              <a:rPr lang="en-US" sz="3600" smtClean="0">
                <a:latin typeface="Times New Roman" pitchFamily="18" charset="0"/>
                <a:cs typeface="Times New Roman" pitchFamily="18" charset="0"/>
              </a:rPr>
              <a:t>“Now faith is the substance of things hoped for, the evidence of things not seen. For by it the elders obtained a good report. Through faith we understand that the worlds were framed by the word of God, so that things which are seen were not made of things which do appear.”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Font typeface="Wingdings 3" pitchFamily="18" charset="2"/>
              <a:buNone/>
            </a:pPr>
            <a:r>
              <a:rPr lang="en-US" sz="3200" smtClean="0">
                <a:latin typeface="Times New Roman" pitchFamily="18" charset="0"/>
                <a:cs typeface="Times New Roman" pitchFamily="18" charset="0"/>
              </a:rPr>
              <a:t> God does not govern the world by justice or fairness</a:t>
            </a:r>
          </a:p>
          <a:p>
            <a:pPr marL="0" indent="0">
              <a:buFont typeface="Wingdings 3" pitchFamily="18" charset="2"/>
              <a:buNone/>
            </a:pPr>
            <a:r>
              <a:rPr lang="en-US" sz="3600" smtClean="0">
                <a:latin typeface="Times New Roman" pitchFamily="18" charset="0"/>
                <a:cs typeface="Times New Roman" pitchFamily="18" charset="0"/>
              </a:rPr>
              <a:t>                       </a:t>
            </a:r>
          </a:p>
          <a:p>
            <a:pPr marL="0" indent="0">
              <a:buFont typeface="Wingdings 3" pitchFamily="18" charset="2"/>
              <a:buNone/>
            </a:pPr>
            <a:r>
              <a:rPr lang="en-US" sz="3600" smtClean="0">
                <a:latin typeface="Times New Roman" pitchFamily="18" charset="0"/>
                <a:cs typeface="Times New Roman" pitchFamily="18" charset="0"/>
              </a:rPr>
              <a:t>      He governs the world by His Wisdom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smtClean="0">
                <a:latin typeface="Times New Roman" pitchFamily="18" charset="0"/>
                <a:cs typeface="Times New Roman" pitchFamily="18" charset="0"/>
              </a:rPr>
              <a:t>Richard Dawkins calls on God when asked about full title of Origin of Species</a:t>
            </a:r>
          </a:p>
        </p:txBody>
      </p:sp>
      <p:sp>
        <p:nvSpPr>
          <p:cNvPr id="150530" name="Content Placeholder 2"/>
          <p:cNvSpPr>
            <a:spLocks noGrp="1"/>
          </p:cNvSpPr>
          <p:nvPr>
            <p:ph idx="1"/>
          </p:nvPr>
        </p:nvSpPr>
        <p:spPr/>
        <p:txBody>
          <a:bodyPr/>
          <a:lstStyle/>
          <a:p>
            <a:r>
              <a:rPr lang="en-US" smtClean="0">
                <a:latin typeface="Times New Roman" pitchFamily="18" charset="0"/>
                <a:cs typeface="Times New Roman" pitchFamily="18" charset="0"/>
              </a:rPr>
              <a:t>https://www.youtube.com/watch?v=5bjhfKmRCZw</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sz="4400" smtClean="0">
                <a:latin typeface="Times New Roman" pitchFamily="18" charset="0"/>
                <a:cs typeface="Times New Roman" pitchFamily="18" charset="0"/>
              </a:rPr>
              <a:t>pbs.org</a:t>
            </a:r>
          </a:p>
        </p:txBody>
      </p:sp>
      <p:sp>
        <p:nvSpPr>
          <p:cNvPr id="152578" name="Content Placeholder 2"/>
          <p:cNvSpPr>
            <a:spLocks noGrp="1"/>
          </p:cNvSpPr>
          <p:nvPr>
            <p:ph idx="1"/>
          </p:nvPr>
        </p:nvSpPr>
        <p:spPr/>
        <p:txBody>
          <a:bodyPr/>
          <a:lstStyle/>
          <a:p>
            <a:pPr marL="0" indent="0">
              <a:buFont typeface="Wingdings 3" pitchFamily="18" charset="2"/>
              <a:buNone/>
            </a:pPr>
            <a:r>
              <a:rPr lang="en-US" sz="4400" smtClean="0">
                <a:latin typeface="Centaur"/>
                <a:cs typeface="Calibri" pitchFamily="34" charset="0"/>
              </a:rPr>
              <a:t> </a:t>
            </a:r>
            <a:r>
              <a:rPr lang="en-US" sz="4400" smtClean="0">
                <a:latin typeface="Times New Roman" pitchFamily="18" charset="0"/>
                <a:cs typeface="Times New Roman" pitchFamily="18" charset="0"/>
              </a:rPr>
              <a:t>“What if the fundamental ‘stuff’ of the universe is not matter or energy but information?”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pPr>
              <a:spcBef>
                <a:spcPts val="1000"/>
              </a:spcBef>
              <a:buClr>
                <a:srgbClr val="8AD0D6"/>
              </a:buClr>
              <a:buSzPct val="80000"/>
            </a:pPr>
            <a:r>
              <a:rPr lang="en-US" sz="2800" smtClean="0">
                <a:latin typeface="Times New Roman" pitchFamily="18" charset="0"/>
                <a:cs typeface="Times New Roman" pitchFamily="18" charset="0"/>
              </a:rPr>
              <a:t>pbs.org - </a:t>
            </a:r>
            <a:r>
              <a:rPr lang="en-US" sz="2800" smtClean="0">
                <a:solidFill>
                  <a:srgbClr val="FFFFFF"/>
                </a:solidFill>
                <a:latin typeface="Times New Roman" pitchFamily="18" charset="0"/>
                <a:cs typeface="Times New Roman" pitchFamily="18" charset="0"/>
              </a:rPr>
              <a:t>Scott Aaronson, associate professor of electrical engineering and computer science at MIT. </a:t>
            </a:r>
            <a:br>
              <a:rPr lang="en-US" sz="2800" smtClean="0">
                <a:solidFill>
                  <a:srgbClr val="FFFFFF"/>
                </a:solidFill>
                <a:latin typeface="Times New Roman" pitchFamily="18" charset="0"/>
                <a:cs typeface="Times New Roman" pitchFamily="18" charset="0"/>
              </a:rPr>
            </a:br>
            <a:endParaRPr lang="en-US" sz="2800" smtClean="0">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a:bodyPr>
          <a:lstStyle/>
          <a:p>
            <a:pPr marL="0" indent="0" fontAlgn="auto">
              <a:spcAft>
                <a:spcPts val="0"/>
              </a:spcAft>
              <a:buClr>
                <a:schemeClr val="bg2">
                  <a:lumMod val="40000"/>
                  <a:lumOff val="60000"/>
                </a:schemeClr>
              </a:buClr>
              <a:buFont typeface="Wingdings 3" charset="2"/>
              <a:buNone/>
              <a:defRPr/>
            </a:pPr>
            <a:r>
              <a:rPr lang="en-US" sz="2800" dirty="0">
                <a:latin typeface="Times New Roman" panose="02020603050405020304" pitchFamily="18" charset="0"/>
                <a:cs typeface="Times New Roman" panose="02020603050405020304" pitchFamily="18" charset="0"/>
              </a:rPr>
              <a:t>“Does this mean that our universe is made of information, as some headlines claim? It strikes me as a </a:t>
            </a:r>
            <a:r>
              <a:rPr lang="en-US" sz="2800" dirty="0" err="1">
                <a:latin typeface="Times New Roman" panose="02020603050405020304" pitchFamily="18" charset="0"/>
                <a:cs typeface="Times New Roman" panose="02020603050405020304" pitchFamily="18" charset="0"/>
              </a:rPr>
              <a:t>contentless</a:t>
            </a:r>
            <a:r>
              <a:rPr lang="en-US" sz="2800" dirty="0">
                <a:latin typeface="Times New Roman" panose="02020603050405020304" pitchFamily="18" charset="0"/>
                <a:cs typeface="Times New Roman" panose="02020603050405020304" pitchFamily="18" charset="0"/>
              </a:rPr>
              <a:t> question,” says Aaronson. “To say that matter and energy are important in physics is to say something with content. You can imagine a universe barren of matter and energy, after all; specifying that our universe is furnished with both tells you something about it, and distinguishes it from other possible universes. “But I don’t know how you could even conceive of a universe” without information, he says.”</a:t>
            </a:r>
          </a:p>
          <a:p>
            <a:pPr marL="0" indent="0" fontAlgn="auto">
              <a:spcAft>
                <a:spcPts val="0"/>
              </a:spcAft>
              <a:buClr>
                <a:schemeClr val="bg2">
                  <a:lumMod val="40000"/>
                  <a:lumOff val="60000"/>
                </a:schemeClr>
              </a:buClr>
              <a:buFont typeface="Wingdings 3" charset="2"/>
              <a:buNone/>
              <a:defRPr/>
            </a:pPr>
            <a:endParaRPr lang="en-US" sz="2400" dirty="0">
              <a:latin typeface="Centaur" panose="02030504050205020304" pitchFamily="18" charset="0"/>
            </a:endParaRP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lnSpcReduction="10000"/>
          </a:bodyPr>
          <a:lstStyle/>
          <a:p>
            <a:pPr marL="0" indent="0" fontAlgn="auto">
              <a:spcAft>
                <a:spcPts val="0"/>
              </a:spcAft>
              <a:buClr>
                <a:schemeClr val="bg2">
                  <a:lumMod val="40000"/>
                  <a:lumOff val="60000"/>
                </a:schemeClr>
              </a:buClr>
              <a:buFont typeface="Wingdings 3" charset="2"/>
              <a:buNone/>
              <a:defRPr/>
            </a:pPr>
            <a:r>
              <a:rPr lang="en-US" dirty="0"/>
              <a:t>  </a:t>
            </a:r>
            <a:r>
              <a:rPr lang="en-US" sz="3600" dirty="0">
                <a:latin typeface="Times New Roman" panose="02020603050405020304" pitchFamily="18" charset="0"/>
                <a:cs typeface="Times New Roman" panose="02020603050405020304" pitchFamily="18" charset="0"/>
              </a:rPr>
              <a:t>Most atheists and evolutionists are not looking for proof or evidence at all. The idea of a Creator of all that exists is not really the problem. They want a God who fits their image and is convenient for their lifestyles and desires, whatever that is.</a:t>
            </a:r>
          </a:p>
          <a:p>
            <a:pPr marL="0" indent="0" fontAlgn="auto">
              <a:spcAft>
                <a:spcPts val="0"/>
              </a:spcAft>
              <a:buClr>
                <a:schemeClr val="bg2">
                  <a:lumMod val="40000"/>
                  <a:lumOff val="60000"/>
                </a:schemeClr>
              </a:buClr>
              <a:buFont typeface="Wingdings 3" charset="2"/>
              <a:buNone/>
              <a:defRPr/>
            </a:pPr>
            <a:r>
              <a:rPr lang="en-US" sz="3600" dirty="0">
                <a:latin typeface="Times New Roman" panose="02020603050405020304" pitchFamily="18" charset="0"/>
                <a:cs typeface="Times New Roman" panose="02020603050405020304" pitchFamily="18" charset="0"/>
              </a:rPr>
              <a:t> </a:t>
            </a:r>
          </a:p>
          <a:p>
            <a:pPr marL="0" indent="0" fontAlgn="auto">
              <a:spcAft>
                <a:spcPts val="0"/>
              </a:spcAft>
              <a:buClr>
                <a:schemeClr val="bg2">
                  <a:lumMod val="40000"/>
                  <a:lumOff val="60000"/>
                </a:schemeClr>
              </a:buClr>
              <a:buFont typeface="Wingdings 3" charset="2"/>
              <a:buNone/>
              <a:defRPr/>
            </a:pPr>
            <a:r>
              <a:rPr lang="en-US" dirty="0">
                <a:latin typeface="Times New Roman" panose="02020603050405020304" pitchFamily="18" charset="0"/>
                <a:cs typeface="Times New Roman" panose="02020603050405020304" pitchFamily="18" charset="0"/>
              </a:rPr>
              <a:t>*math has become evidence instead of observation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endParaRPr lang="en-US" smtClean="0"/>
          </a:p>
        </p:txBody>
      </p:sp>
      <p:sp>
        <p:nvSpPr>
          <p:cNvPr id="3" name="Content Placeholder 2">
            <a:extLst>
              <a:ext uri="{FF2B5EF4-FFF2-40B4-BE49-F238E27FC236}"/>
            </a:extLst>
          </p:cNvPr>
          <p:cNvSpPr>
            <a:spLocks noGrp="1"/>
          </p:cNvSpPr>
          <p:nvPr>
            <p:ph idx="1"/>
          </p:nvPr>
        </p:nvSpPr>
        <p:spPr/>
        <p:txBody>
          <a:bodyPr rtlCol="0">
            <a:normAutofit fontScale="92500" lnSpcReduction="10000"/>
          </a:bodyPr>
          <a:lstStyle/>
          <a:p>
            <a:pPr marL="0" indent="0" defTabSz="914400" fontAlgn="auto">
              <a:spcBef>
                <a:spcPts val="0"/>
              </a:spcBef>
              <a:spcAft>
                <a:spcPts val="0"/>
              </a:spcAft>
              <a:buClrTx/>
              <a:buSzTx/>
              <a:buFont typeface="Wingdings 3" charset="2"/>
              <a:buNone/>
              <a:defRPr/>
            </a:pPr>
            <a:r>
              <a:rPr lang="en-US" sz="3600" dirty="0">
                <a:latin typeface="Times New Roman" panose="02020603050405020304" pitchFamily="18" charset="0"/>
                <a:ea typeface="+mn-ea"/>
                <a:cs typeface="Times New Roman" panose="02020603050405020304" pitchFamily="18" charset="0"/>
              </a:rPr>
              <a:t>From a purely scientific point of view the problem is not God, a designer or Creator, or even a Savior, which is what the evidence points to. The real problem for them is that this Creator or God requires something from us. He gives instructions for good and evil.  In other words their real problem is:</a:t>
            </a:r>
          </a:p>
          <a:p>
            <a:pPr marL="0" indent="0" defTabSz="914400" fontAlgn="auto">
              <a:spcBef>
                <a:spcPts val="0"/>
              </a:spcBef>
              <a:spcAft>
                <a:spcPts val="0"/>
              </a:spcAft>
              <a:buClrTx/>
              <a:buSzTx/>
              <a:buFont typeface="Wingdings 3" charset="2"/>
              <a:buNone/>
              <a:defRPr/>
            </a:pPr>
            <a:endParaRPr lang="en-US" sz="3600" dirty="0">
              <a:latin typeface="Times New Roman" panose="02020603050405020304" pitchFamily="18" charset="0"/>
              <a:ea typeface="+mn-ea"/>
              <a:cs typeface="Times New Roman" panose="02020603050405020304" pitchFamily="18" charset="0"/>
            </a:endParaRPr>
          </a:p>
          <a:p>
            <a:pPr marL="0" indent="0" defTabSz="914400" fontAlgn="auto">
              <a:spcBef>
                <a:spcPts val="0"/>
              </a:spcBef>
              <a:spcAft>
                <a:spcPts val="0"/>
              </a:spcAft>
              <a:buClrTx/>
              <a:buSzTx/>
              <a:buFont typeface="Wingdings 3" charset="2"/>
              <a:buNone/>
              <a:defRPr/>
            </a:pPr>
            <a:r>
              <a:rPr lang="en-US" sz="3600" dirty="0">
                <a:latin typeface="Times New Roman" panose="02020603050405020304" pitchFamily="18" charset="0"/>
                <a:ea typeface="+mn-ea"/>
                <a:cs typeface="Times New Roman" panose="02020603050405020304" pitchFamily="18" charset="0"/>
              </a:rPr>
              <a:t>                              The Torah!</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US" smtClean="0">
                <a:latin typeface="Times New Roman" pitchFamily="18" charset="0"/>
                <a:cs typeface="Times New Roman" pitchFamily="18" charset="0"/>
              </a:rPr>
              <a:t>The Ontological Argument or the philosophy of existence</a:t>
            </a:r>
          </a:p>
        </p:txBody>
      </p:sp>
      <p:sp>
        <p:nvSpPr>
          <p:cNvPr id="160770" name="Content Placeholder 2"/>
          <p:cNvSpPr>
            <a:spLocks noGrp="1"/>
          </p:cNvSpPr>
          <p:nvPr>
            <p:ph idx="1"/>
          </p:nvPr>
        </p:nvSpPr>
        <p:spPr/>
        <p:txBody>
          <a:bodyPr/>
          <a:lstStyle/>
          <a:p>
            <a:endParaRPr 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r>
              <a:rPr lang="en-US" sz="3600" smtClean="0">
                <a:latin typeface="Times New Roman" pitchFamily="18" charset="0"/>
                <a:cs typeface="Times New Roman" pitchFamily="18" charset="0"/>
              </a:rPr>
              <a:t>The omniscience of God and freewill cannot coexist – Most asked question – Richard Dawkins</a:t>
            </a:r>
          </a:p>
        </p:txBody>
      </p:sp>
      <p:sp>
        <p:nvSpPr>
          <p:cNvPr id="162818" name="Content Placeholder 2"/>
          <p:cNvSpPr>
            <a:spLocks noGrp="1"/>
          </p:cNvSpPr>
          <p:nvPr>
            <p:ph idx="1"/>
          </p:nvPr>
        </p:nvSpPr>
        <p:spPr/>
        <p:txBody>
          <a:bodyPr/>
          <a:lstStyle/>
          <a:p>
            <a:r>
              <a:rPr lang="en-US" smtClean="0">
                <a:latin typeface="Times New Roman" pitchFamily="18" charset="0"/>
                <a:cs typeface="Times New Roman" pitchFamily="18" charset="0"/>
              </a:rPr>
              <a:t>Therefore how can he hold us accountable if He predetermines everything?</a:t>
            </a:r>
          </a:p>
          <a:p>
            <a:r>
              <a:rPr lang="en-US" smtClean="0">
                <a:latin typeface="Times New Roman" pitchFamily="18" charset="0"/>
                <a:cs typeface="Times New Roman" pitchFamily="18" charset="0"/>
              </a:rPr>
              <a:t>“If the universe were just electrons and selfish genes, meaningless tragedies are exactly what we should expect, along with equally meaningless good fortune. </a:t>
            </a:r>
            <a:r>
              <a:rPr lang="en-US" u="sng" smtClean="0">
                <a:latin typeface="Times New Roman" pitchFamily="18" charset="0"/>
                <a:cs typeface="Times New Roman" pitchFamily="18" charset="0"/>
              </a:rPr>
              <a:t>Such a universe would be neither good nor evil in intention</a:t>
            </a:r>
            <a:r>
              <a:rPr lang="en-US" smtClean="0">
                <a:latin typeface="Times New Roman" pitchFamily="18" charset="0"/>
                <a:cs typeface="Times New Roman" pitchFamily="18" charset="0"/>
              </a:rPr>
              <a:t>. The universe we observe has precisely the properties we should expect if there is at bottom, no design, no purpose, no evil, no good. Nothing but blind pitiless indifference…Science has no methods for deciding what is ethical. That is a matter for individuals and for society. Science cannot tell you, for example, whether abortion right or wrong. Ethical and moral issues are up to individuals and society. (remember Phil Johnson quote) We are all dancing to the music of our DNA!”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endParaRPr lang="en-US" smtClean="0"/>
          </a:p>
        </p:txBody>
      </p:sp>
      <p:sp>
        <p:nvSpPr>
          <p:cNvPr id="164866" name="Content Placeholder 2"/>
          <p:cNvSpPr>
            <a:spLocks noGrp="1"/>
          </p:cNvSpPr>
          <p:nvPr>
            <p:ph idx="1"/>
          </p:nvPr>
        </p:nvSpPr>
        <p:spPr/>
        <p:txBody>
          <a:bodyPr/>
          <a:lstStyle/>
          <a:p>
            <a:pPr marL="0" indent="0">
              <a:buFont typeface="Wingdings 3" pitchFamily="18" charset="2"/>
              <a:buNone/>
            </a:pPr>
            <a:r>
              <a:rPr lang="en-US" sz="4000" smtClean="0">
                <a:latin typeface="Times New Roman" pitchFamily="18" charset="0"/>
                <a:cs typeface="Times New Roman" pitchFamily="18" charset="0"/>
              </a:rPr>
              <a:t>Our Creator tells us that if we obey Him we will be blessed and if we do not obey Him we will be cursed. In a world in which some obey Him and most do not, THAT is a  world in which we would expect good things to happen to some and tragic circumstances to come to most.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en-US" smtClean="0">
                <a:latin typeface="Times New Roman" pitchFamily="18" charset="0"/>
                <a:cs typeface="Times New Roman" pitchFamily="18" charset="0"/>
              </a:rPr>
              <a:t>They have to deny that evil exists</a:t>
            </a:r>
          </a:p>
        </p:txBody>
      </p:sp>
      <p:sp>
        <p:nvSpPr>
          <p:cNvPr id="3" name="Content Placeholder 2"/>
          <p:cNvSpPr>
            <a:spLocks noGrp="1"/>
          </p:cNvSpPr>
          <p:nvPr>
            <p:ph idx="1"/>
          </p:nvPr>
        </p:nvSpPr>
        <p:spPr/>
        <p:txBody>
          <a:bodyPr/>
          <a:lstStyle/>
          <a:p>
            <a:r>
              <a:rPr lang="en-US" sz="2400" smtClean="0">
                <a:latin typeface="Times New Roman" pitchFamily="18" charset="0"/>
                <a:cs typeface="Times New Roman" pitchFamily="18" charset="0"/>
              </a:rPr>
              <a:t>Evil assumes that something should be different? This isn’t right! How can I call a universe or God unjust? Compared to what?</a:t>
            </a:r>
          </a:p>
          <a:p>
            <a:r>
              <a:rPr lang="en-US" sz="2400" smtClean="0">
                <a:latin typeface="Times New Roman" pitchFamily="18" charset="0"/>
                <a:cs typeface="Times New Roman" pitchFamily="18" charset="0"/>
              </a:rPr>
              <a:t>In a godless universe of only nature, there is no ‘ought to be’. </a:t>
            </a:r>
          </a:p>
          <a:p>
            <a:r>
              <a:rPr lang="en-US" sz="2400" smtClean="0">
                <a:latin typeface="Times New Roman" pitchFamily="18" charset="0"/>
                <a:cs typeface="Times New Roman" pitchFamily="18" charset="0"/>
              </a:rPr>
              <a:t>Is there a difference between knowing the end and predetermining or molding the end? How does our freedom to make our own choices change or corrupt God’s omniscience. i.e. because I know enough about a particular human that I can know what decision they will make, does that  mean they do not have free will? If I asked  my wife if she wants pizza or stuffed green preppers does that take away her free will?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p:txBody>
          <a:bodyPr/>
          <a:lstStyle/>
          <a:p>
            <a:r>
              <a:rPr lang="en-US" smtClean="0">
                <a:latin typeface="Times New Roman" pitchFamily="18" charset="0"/>
                <a:cs typeface="Times New Roman" pitchFamily="18" charset="0"/>
              </a:rPr>
              <a:t>The Ontological Crossroads</a:t>
            </a:r>
          </a:p>
        </p:txBody>
      </p:sp>
      <p:sp>
        <p:nvSpPr>
          <p:cNvPr id="3" name="Content Placeholder 2">
            <a:extLst>
              <a:ext uri="{FF2B5EF4-FFF2-40B4-BE49-F238E27FC236}"/>
            </a:extLst>
          </p:cNvPr>
          <p:cNvSpPr>
            <a:spLocks noGrp="1"/>
          </p:cNvSpPr>
          <p:nvPr>
            <p:ph idx="1"/>
          </p:nvPr>
        </p:nvSpPr>
        <p:spPr>
          <a:xfrm>
            <a:off x="874713" y="1852613"/>
            <a:ext cx="8947150" cy="4195762"/>
          </a:xfrm>
        </p:spPr>
        <p:txBody>
          <a:bodyPr rtlCol="0">
            <a:normAutofit lnSpcReduction="10000"/>
          </a:bodyPr>
          <a:lstStyle/>
          <a:p>
            <a:pPr marL="0" indent="0" fontAlgn="auto">
              <a:spcAft>
                <a:spcPts val="0"/>
              </a:spcAft>
              <a:buClr>
                <a:schemeClr val="bg2">
                  <a:lumMod val="40000"/>
                  <a:lumOff val="60000"/>
                </a:schemeClr>
              </a:buClr>
              <a:buFont typeface="Wingdings 3" charset="2"/>
              <a:buNone/>
              <a:defRPr/>
            </a:pPr>
            <a:endParaRPr lang="en-US" sz="2800" dirty="0">
              <a:latin typeface="Centaur" panose="02030504050205020304" pitchFamily="18" charset="0"/>
            </a:endParaRPr>
          </a:p>
          <a:p>
            <a:pPr marL="0" indent="0" fontAlgn="auto">
              <a:spcAft>
                <a:spcPts val="0"/>
              </a:spcAft>
              <a:buClr>
                <a:schemeClr val="bg2">
                  <a:lumMod val="40000"/>
                  <a:lumOff val="60000"/>
                </a:schemeClr>
              </a:buClr>
              <a:buFont typeface="Wingdings 3" charset="2"/>
              <a:buNone/>
              <a:defRPr/>
            </a:pPr>
            <a:r>
              <a:rPr lang="en-US" sz="3600" dirty="0">
                <a:latin typeface="Times New Roman" panose="02020603050405020304" pitchFamily="18" charset="0"/>
                <a:cs typeface="Times New Roman" panose="02020603050405020304" pitchFamily="18" charset="0"/>
              </a:rPr>
              <a:t>Evil cannot be determined outside of what is good, or what it is right. Ask your average atheist if he or she believes that Hitler was evil? What about the KKK and white supremacists? They are in a boat floating in a boundless sea of opinion without a moral compass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44525" y="609600"/>
            <a:ext cx="9405938" cy="1400175"/>
          </a:xfrm>
        </p:spPr>
        <p:txBody>
          <a:bodyPr/>
          <a:lstStyle/>
          <a:p>
            <a:r>
              <a:rPr lang="en-US" smtClean="0">
                <a:latin typeface="Times New Roman" pitchFamily="18" charset="0"/>
                <a:cs typeface="Times New Roman" pitchFamily="18" charset="0"/>
              </a:rPr>
              <a:t>Romans 1:19-20</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marL="0" indent="0" fontAlgn="auto">
              <a:spcAft>
                <a:spcPts val="0"/>
              </a:spcAft>
              <a:buClr>
                <a:schemeClr val="bg2">
                  <a:lumMod val="40000"/>
                  <a:lumOff val="60000"/>
                </a:schemeClr>
              </a:buClr>
              <a:buFont typeface="Wingdings 3" charset="2"/>
              <a:buNone/>
              <a:defRPr/>
            </a:pPr>
            <a:r>
              <a:rPr lang="en-US" sz="3600" dirty="0">
                <a:latin typeface="Centaur" panose="02030504050205020304" pitchFamily="18" charset="0"/>
              </a:rPr>
              <a:t> </a:t>
            </a:r>
            <a:r>
              <a:rPr lang="en-US" sz="3600" dirty="0">
                <a:latin typeface="Times New Roman" panose="02020603050405020304" pitchFamily="18" charset="0"/>
                <a:cs typeface="Times New Roman" panose="02020603050405020304" pitchFamily="18" charset="0"/>
              </a:rPr>
              <a:t>“Because that which may be known of God is manifest in them; for God hath shewed </a:t>
            </a:r>
            <a:r>
              <a:rPr lang="en-US" sz="3600" i="1" dirty="0">
                <a:latin typeface="Times New Roman" panose="02020603050405020304" pitchFamily="18" charset="0"/>
                <a:cs typeface="Times New Roman" panose="02020603050405020304" pitchFamily="18" charset="0"/>
              </a:rPr>
              <a:t>it </a:t>
            </a:r>
            <a:r>
              <a:rPr lang="en-US" sz="3600" dirty="0">
                <a:latin typeface="Times New Roman" panose="02020603050405020304" pitchFamily="18" charset="0"/>
                <a:cs typeface="Times New Roman" panose="02020603050405020304" pitchFamily="18" charset="0"/>
              </a:rPr>
              <a:t>unto them. For the invisible things of him from the creation of the world are clearly seen, being understood by the things that are made, </a:t>
            </a:r>
            <a:r>
              <a:rPr lang="en-US" sz="3600" i="1" dirty="0">
                <a:latin typeface="Times New Roman" panose="02020603050405020304" pitchFamily="18" charset="0"/>
                <a:cs typeface="Times New Roman" panose="02020603050405020304" pitchFamily="18" charset="0"/>
              </a:rPr>
              <a:t>even </a:t>
            </a:r>
            <a:r>
              <a:rPr lang="en-US" sz="3600" dirty="0">
                <a:latin typeface="Times New Roman" panose="02020603050405020304" pitchFamily="18" charset="0"/>
                <a:cs typeface="Times New Roman" panose="02020603050405020304" pitchFamily="18" charset="0"/>
              </a:rPr>
              <a:t>his eternal power and Godhead; so that they are without excuse:”</a:t>
            </a:r>
          </a:p>
          <a:p>
            <a:pPr marL="0" indent="0" fontAlgn="auto">
              <a:spcAft>
                <a:spcPts val="0"/>
              </a:spcAft>
              <a:buClr>
                <a:schemeClr val="bg2">
                  <a:lumMod val="40000"/>
                  <a:lumOff val="60000"/>
                </a:schemeClr>
              </a:buClr>
              <a:buFont typeface="Wingdings 3" charset="2"/>
              <a:buNone/>
              <a:defRPr/>
            </a:pPr>
            <a:r>
              <a:rPr lang="en-US" dirty="0">
                <a:latin typeface="Times New Roman" panose="02020603050405020304" pitchFamily="18" charset="0"/>
                <a:cs typeface="Times New Roman" panose="02020603050405020304" pitchFamily="18" charset="0"/>
              </a:rPr>
              <a:t>*a created observable universe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r>
              <a:rPr lang="en-US" sz="3600" smtClean="0">
                <a:latin typeface="Times New Roman" pitchFamily="18" charset="0"/>
                <a:cs typeface="Times New Roman" pitchFamily="18" charset="0"/>
              </a:rPr>
              <a:t>If God exists then why is the world filled with …? God is evil because He allows suffering and death</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Clr>
                <a:schemeClr val="bg2">
                  <a:lumMod val="40000"/>
                  <a:lumOff val="60000"/>
                </a:schemeClr>
              </a:buClr>
              <a:buFont typeface="Wingdings" panose="05000000000000000000" pitchFamily="2" charset="2"/>
              <a:buChar char="Ø"/>
              <a:defRPr/>
            </a:pPr>
            <a:r>
              <a:rPr lang="en-US" sz="3200" dirty="0">
                <a:latin typeface="Times New Roman" panose="02020603050405020304" pitchFamily="18" charset="0"/>
                <a:cs typeface="Times New Roman" panose="02020603050405020304" pitchFamily="18" charset="0"/>
              </a:rPr>
              <a:t>What is it about God being good that means He cannot allow suffering, evil or death? – definition of good</a:t>
            </a:r>
          </a:p>
          <a:p>
            <a:pPr fontAlgn="auto">
              <a:spcAft>
                <a:spcPts val="0"/>
              </a:spcAft>
              <a:buClr>
                <a:schemeClr val="bg2">
                  <a:lumMod val="40000"/>
                  <a:lumOff val="60000"/>
                </a:schemeClr>
              </a:buClr>
              <a:buFont typeface="Wingdings" panose="05000000000000000000" pitchFamily="2" charset="2"/>
              <a:buChar char="Ø"/>
              <a:defRPr/>
            </a:pPr>
            <a:r>
              <a:rPr lang="en-US" sz="3200" dirty="0">
                <a:latin typeface="Times New Roman" panose="02020603050405020304" pitchFamily="18" charset="0"/>
                <a:cs typeface="Times New Roman" panose="02020603050405020304" pitchFamily="18" charset="0"/>
              </a:rPr>
              <a:t>Is it possible for God and suffering to exist at the same time – parade story</a:t>
            </a:r>
          </a:p>
          <a:p>
            <a:pPr fontAlgn="auto">
              <a:spcAft>
                <a:spcPts val="0"/>
              </a:spcAft>
              <a:buClr>
                <a:schemeClr val="bg2">
                  <a:lumMod val="40000"/>
                  <a:lumOff val="60000"/>
                </a:schemeClr>
              </a:buClr>
              <a:buFont typeface="Wingdings" panose="05000000000000000000" pitchFamily="2" charset="2"/>
              <a:buChar char="Ø"/>
              <a:defRPr/>
            </a:pPr>
            <a:r>
              <a:rPr lang="en-US" sz="3200" dirty="0">
                <a:latin typeface="Times New Roman" panose="02020603050405020304" pitchFamily="18" charset="0"/>
                <a:cs typeface="Times New Roman" panose="02020603050405020304" pitchFamily="18" charset="0"/>
              </a:rPr>
              <a:t>Perspective is based upon this life being the only life there is</a:t>
            </a:r>
          </a:p>
          <a:p>
            <a:pPr fontAlgn="auto">
              <a:spcAft>
                <a:spcPts val="0"/>
              </a:spcAft>
              <a:buClr>
                <a:schemeClr val="bg2">
                  <a:lumMod val="40000"/>
                  <a:lumOff val="60000"/>
                </a:schemeClr>
              </a:buClr>
              <a:buFont typeface="Wingdings" panose="05000000000000000000" pitchFamily="2" charset="2"/>
              <a:buChar char="Ø"/>
              <a:defRPr/>
            </a:pPr>
            <a:r>
              <a:rPr lang="en-US" sz="3200" dirty="0">
                <a:latin typeface="Times New Roman" panose="02020603050405020304" pitchFamily="18" charset="0"/>
                <a:cs typeface="Times New Roman" panose="02020603050405020304" pitchFamily="18" charset="0"/>
              </a:rPr>
              <a:t>Evil, suffering, pain, death, hate…something is wrong – who determines what is evil in a godless world? – once again suffering was not designed in the beginning but rather as a sign that something is wrong?</a:t>
            </a:r>
          </a:p>
          <a:p>
            <a:pPr fontAlgn="auto">
              <a:spcAft>
                <a:spcPts val="0"/>
              </a:spcAft>
              <a:buClr>
                <a:schemeClr val="bg2">
                  <a:lumMod val="40000"/>
                  <a:lumOff val="60000"/>
                </a:schemeClr>
              </a:buClr>
              <a:buFont typeface="Wingdings" panose="05000000000000000000" pitchFamily="2" charset="2"/>
              <a:buChar char="Ø"/>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r>
              <a:rPr lang="en-US" sz="3200" smtClean="0">
                <a:solidFill>
                  <a:srgbClr val="EBEBEB"/>
                </a:solidFill>
                <a:latin typeface="Times New Roman" pitchFamily="18" charset="0"/>
                <a:cs typeface="Times New Roman" pitchFamily="18" charset="0"/>
              </a:rPr>
              <a:t>If God is good then why is the world filled with …? God is evil because He allows suffering and deat</a:t>
            </a:r>
            <a:r>
              <a:rPr lang="en-US" sz="3600" smtClean="0">
                <a:solidFill>
                  <a:srgbClr val="EBEBEB"/>
                </a:solidFill>
                <a:latin typeface="Centaur"/>
                <a:cs typeface="Calibri" pitchFamily="34" charset="0"/>
              </a:rPr>
              <a:t>h</a:t>
            </a:r>
            <a:endParaRPr lang="en-US" smtClean="0"/>
          </a:p>
        </p:txBody>
      </p:sp>
      <p:sp>
        <p:nvSpPr>
          <p:cNvPr id="3" name="Content Placeholder 2">
            <a:extLst>
              <a:ext uri="{FF2B5EF4-FFF2-40B4-BE49-F238E27FC236}"/>
            </a:extLst>
          </p:cNvPr>
          <p:cNvSpPr>
            <a:spLocks noGrp="1"/>
          </p:cNvSpPr>
          <p:nvPr>
            <p:ph idx="1"/>
          </p:nvPr>
        </p:nvSpPr>
        <p:spPr/>
        <p:txBody>
          <a:bodyPr rtlCol="0">
            <a:normAutofit fontScale="92500" lnSpcReduction="10000"/>
          </a:bodyPr>
          <a:lstStyle/>
          <a:p>
            <a:pPr fontAlgn="auto">
              <a:spcAft>
                <a:spcPts val="0"/>
              </a:spcAft>
              <a:buClr>
                <a:srgbClr val="1E5155">
                  <a:lumMod val="40000"/>
                  <a:lumOff val="60000"/>
                </a:srgbClr>
              </a:buClr>
              <a:buFont typeface="Wingdings" panose="05000000000000000000" pitchFamily="2" charset="2"/>
              <a:buChar char="Ø"/>
              <a:defRPr/>
            </a:pPr>
            <a:r>
              <a:rPr lang="en-US" dirty="0">
                <a:solidFill>
                  <a:prstClr val="white"/>
                </a:solidFill>
                <a:latin typeface="Times New Roman" panose="02020603050405020304" pitchFamily="18" charset="0"/>
                <a:cs typeface="Times New Roman" panose="02020603050405020304" pitchFamily="18" charset="0"/>
              </a:rPr>
              <a:t> </a:t>
            </a:r>
            <a:r>
              <a:rPr lang="en-US" sz="2800" dirty="0">
                <a:solidFill>
                  <a:prstClr val="white"/>
                </a:solidFill>
                <a:latin typeface="Times New Roman" panose="02020603050405020304" pitchFamily="18" charset="0"/>
                <a:cs typeface="Times New Roman" panose="02020603050405020304" pitchFamily="18" charset="0"/>
              </a:rPr>
              <a:t>Why does God allow evil? Who determines what is evil since we are all just chemical matter? If atheists are consistent with their belief that all is just matter then they have no legitimate reason to complain about how that matter behaves.</a:t>
            </a:r>
          </a:p>
          <a:p>
            <a:pPr fontAlgn="auto">
              <a:spcAft>
                <a:spcPts val="0"/>
              </a:spcAft>
              <a:buClr>
                <a:srgbClr val="1E5155">
                  <a:lumMod val="40000"/>
                  <a:lumOff val="60000"/>
                </a:srgbClr>
              </a:buClr>
              <a:buFont typeface="Wingdings" panose="05000000000000000000" pitchFamily="2" charset="2"/>
              <a:buChar char="Ø"/>
              <a:defRPr/>
            </a:pPr>
            <a:r>
              <a:rPr lang="en-US" sz="2800" dirty="0">
                <a:solidFill>
                  <a:prstClr val="white"/>
                </a:solidFill>
                <a:latin typeface="Times New Roman" panose="02020603050405020304" pitchFamily="18" charset="0"/>
                <a:cs typeface="Times New Roman" panose="02020603050405020304" pitchFamily="18" charset="0"/>
              </a:rPr>
              <a:t>God obeys His own laws – the laws of cause and effect – we do not always know the cause  - Cooper’s flourish (sliding door) </a:t>
            </a:r>
            <a:r>
              <a:rPr lang="en-US" sz="2800" dirty="0" err="1">
                <a:solidFill>
                  <a:prstClr val="white"/>
                </a:solidFill>
                <a:latin typeface="Times New Roman" panose="02020603050405020304" pitchFamily="18" charset="0"/>
                <a:cs typeface="Times New Roman" panose="02020603050405020304" pitchFamily="18" charset="0"/>
              </a:rPr>
              <a:t>cp</a:t>
            </a:r>
            <a:r>
              <a:rPr lang="en-US" sz="2800" dirty="0">
                <a:solidFill>
                  <a:prstClr val="white"/>
                </a:solidFill>
                <a:latin typeface="Times New Roman" panose="02020603050405020304" pitchFamily="18" charset="0"/>
                <a:cs typeface="Times New Roman" panose="02020603050405020304" pitchFamily="18" charset="0"/>
              </a:rPr>
              <a:t> utilitarianism – most of the time the innocent receives the effects of the sinner or the cause – hence the great commission</a:t>
            </a:r>
          </a:p>
          <a:p>
            <a:pPr fontAlgn="auto">
              <a:spcAft>
                <a:spcPts val="0"/>
              </a:spcAft>
              <a:buClr>
                <a:srgbClr val="1E5155">
                  <a:lumMod val="40000"/>
                  <a:lumOff val="60000"/>
                </a:srgbClr>
              </a:buClr>
              <a:buFont typeface="Wingdings" panose="05000000000000000000" pitchFamily="2" charset="2"/>
              <a:buChar char="Ø"/>
              <a:defRPr/>
            </a:pPr>
            <a:r>
              <a:rPr lang="en-US" sz="2800" dirty="0">
                <a:solidFill>
                  <a:prstClr val="white"/>
                </a:solidFill>
                <a:latin typeface="Times New Roman" panose="02020603050405020304" pitchFamily="18" charset="0"/>
                <a:cs typeface="Times New Roman" panose="02020603050405020304" pitchFamily="18" charset="0"/>
              </a:rPr>
              <a:t>The laws of that which is unseen operate just like the laws that are seen (guy under the swimming pool)</a:t>
            </a: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endParaRPr lang="en-US" smtClean="0"/>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Discuss the alternative views of Stoicism, Hedonism, </a:t>
            </a:r>
            <a:r>
              <a:rPr lang="en-US" sz="3200" dirty="0" err="1">
                <a:latin typeface="Times New Roman" panose="02020603050405020304" pitchFamily="18" charset="0"/>
                <a:cs typeface="Times New Roman" panose="02020603050405020304" pitchFamily="18" charset="0"/>
              </a:rPr>
              <a:t>etc</a:t>
            </a:r>
            <a:r>
              <a:rPr lang="en-US" sz="3200" dirty="0">
                <a:latin typeface="Times New Roman" panose="02020603050405020304" pitchFamily="18" charset="0"/>
                <a:cs typeface="Times New Roman" panose="02020603050405020304" pitchFamily="18" charset="0"/>
              </a:rPr>
              <a:t> whether there is or is no Creator there is still suffering in the world. Which explanation is more plausible?</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The parade – as believers we are all part of His great plan – </a:t>
            </a:r>
            <a:r>
              <a:rPr lang="en-US" sz="3200" dirty="0" err="1">
                <a:latin typeface="Times New Roman" panose="02020603050405020304" pitchFamily="18" charset="0"/>
                <a:cs typeface="Times New Roman" panose="02020603050405020304" pitchFamily="18" charset="0"/>
              </a:rPr>
              <a:t>Yeshua</a:t>
            </a:r>
            <a:r>
              <a:rPr lang="en-US" sz="3200" dirty="0">
                <a:latin typeface="Times New Roman" panose="02020603050405020304" pitchFamily="18" charset="0"/>
                <a:cs typeface="Times New Roman" panose="02020603050405020304" pitchFamily="18" charset="0"/>
              </a:rPr>
              <a:t> and the tower and healing the blind man</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Why didn’t the tower fall on me?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en-US" sz="3200" dirty="0">
                <a:latin typeface="Times New Roman" panose="02020603050405020304" pitchFamily="18" charset="0"/>
                <a:cs typeface="Times New Roman" panose="02020603050405020304" pitchFamily="18" charset="0"/>
              </a:rPr>
              <a:t>If your God is smarter than we are then why didn’t He just create everyone not to sin in the first place? Huh? Come on, tell me that Huh?</a:t>
            </a:r>
          </a:p>
        </p:txBody>
      </p:sp>
      <p:sp>
        <p:nvSpPr>
          <p:cNvPr id="3" name="Content Placeholder 2"/>
          <p:cNvSpPr>
            <a:spLocks noGrp="1"/>
          </p:cNvSpPr>
          <p:nvPr>
            <p:ph idx="1"/>
          </p:nvPr>
        </p:nvSpPr>
        <p:spPr/>
        <p:txBody>
          <a:bodyPr/>
          <a:lstStyle/>
          <a:p>
            <a:r>
              <a:rPr lang="en-US" sz="3200" smtClean="0">
                <a:latin typeface="Times New Roman" pitchFamily="18" charset="0"/>
                <a:cs typeface="Times New Roman" pitchFamily="18" charset="0"/>
              </a:rPr>
              <a:t>More hypothetical and academic poo-poo </a:t>
            </a:r>
          </a:p>
          <a:p>
            <a:r>
              <a:rPr lang="en-US" sz="3200" smtClean="0">
                <a:latin typeface="Times New Roman" pitchFamily="18" charset="0"/>
                <a:cs typeface="Times New Roman" pitchFamily="18" charset="0"/>
              </a:rPr>
              <a:t>It is will and choice that separates us from aardvarks and sedimentary rocks.  It ‘seems’ logical that nothing sad would be paradise, but by the same logic true love or joy could not be experienced in that there is nothing to compare them to. Love is only meaningful and personal when compared to things we do not love.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US" sz="2900" smtClean="0">
                <a:solidFill>
                  <a:srgbClr val="EBEBEB"/>
                </a:solidFill>
                <a:latin typeface="Times New Roman" pitchFamily="18" charset="0"/>
                <a:cs typeface="Times New Roman" pitchFamily="18" charset="0"/>
              </a:rPr>
              <a:t>If your God is smarter than we are then why didn’t He just create everyone not to sin in the first place? Huh? Come on, tell me that Huh?</a:t>
            </a:r>
            <a:endParaRPr lang="en-US" smtClean="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800" smtClean="0">
                <a:solidFill>
                  <a:srgbClr val="FFFFFF"/>
                </a:solidFill>
                <a:latin typeface="Times New Roman" pitchFamily="18" charset="0"/>
                <a:cs typeface="Times New Roman" pitchFamily="18" charset="0"/>
              </a:rPr>
              <a:t>The only way an atheist can understand his misplaced concept of Utopia is to live a life without choice and self will. Norman Geisler once said that in our culture ‘forced love is called rape.’</a:t>
            </a:r>
          </a:p>
          <a:p>
            <a:r>
              <a:rPr lang="en-US" sz="2800" smtClean="0">
                <a:solidFill>
                  <a:srgbClr val="FFFFFF"/>
                </a:solidFill>
                <a:latin typeface="Times New Roman" pitchFamily="18" charset="0"/>
                <a:cs typeface="Times New Roman" pitchFamily="18" charset="0"/>
              </a:rPr>
              <a:t>God creates the potential for evil (the fact of it’s existence) but man performs the acts (kinetic) of evil. Isaiah 45:7 Evil is the rejection of what is good.</a:t>
            </a:r>
          </a:p>
          <a:p>
            <a:r>
              <a:rPr lang="en-US" sz="2800" smtClean="0">
                <a:solidFill>
                  <a:srgbClr val="FFFFFF"/>
                </a:solidFill>
                <a:latin typeface="Times New Roman" pitchFamily="18" charset="0"/>
                <a:cs typeface="Times New Roman" pitchFamily="18" charset="0"/>
              </a:rPr>
              <a:t>Based upon the definition of good if God stamped out evil today, would that include you?</a:t>
            </a:r>
          </a:p>
          <a:p>
            <a:endParaRPr lang="en-US" smtClean="0">
              <a:solidFill>
                <a:srgbClr val="FFFFFF"/>
              </a:solidFill>
              <a:latin typeface="Centaur"/>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lstStyle/>
          <a:p>
            <a:r>
              <a:rPr lang="en-US" sz="4000" smtClean="0">
                <a:latin typeface="Times New Roman" pitchFamily="18" charset="0"/>
                <a:cs typeface="Times New Roman" pitchFamily="18" charset="0"/>
              </a:rPr>
              <a:t>Man (matter) can reason and make his own moral decisions</a:t>
            </a:r>
          </a:p>
        </p:txBody>
      </p:sp>
      <p:sp>
        <p:nvSpPr>
          <p:cNvPr id="3" name="Content Placeholder 2">
            <a:extLst>
              <a:ext uri="{FF2B5EF4-FFF2-40B4-BE49-F238E27FC236}"/>
            </a:extLst>
          </p:cNvPr>
          <p:cNvSpPr>
            <a:spLocks noGrp="1"/>
          </p:cNvSpPr>
          <p:nvPr>
            <p:ph idx="1"/>
          </p:nvPr>
        </p:nvSpPr>
        <p:spPr/>
        <p:txBody>
          <a:bodyPr rtlCol="0">
            <a:normAutofit fontScale="92500"/>
          </a:bodyPr>
          <a:lstStyle/>
          <a:p>
            <a:pPr fontAlgn="auto">
              <a:spcAft>
                <a:spcPts val="0"/>
              </a:spcAft>
              <a:buClr>
                <a:schemeClr val="bg2">
                  <a:lumMod val="40000"/>
                  <a:lumOff val="60000"/>
                </a:schemeClr>
              </a:buClr>
              <a:buFont typeface="Wingdings 3" charset="2"/>
              <a:buChar char=""/>
              <a:defRPr/>
            </a:pPr>
            <a:r>
              <a:rPr lang="en-US" sz="2400" dirty="0">
                <a:latin typeface="Times New Roman" panose="02020603050405020304" pitchFamily="18" charset="0"/>
                <a:cs typeface="Times New Roman" panose="02020603050405020304" pitchFamily="18" charset="0"/>
              </a:rPr>
              <a:t>Morality is the basis of all life decisions. You cannot legislate morality is not true. Telling the truth or lying is a moral decision. Governments, businesses, judicial systems, financial institutions, medical systems, leaders, Generals </a:t>
            </a:r>
            <a:r>
              <a:rPr lang="en-US" sz="2400" dirty="0" err="1">
                <a:latin typeface="Times New Roman" panose="02020603050405020304" pitchFamily="18" charset="0"/>
                <a:cs typeface="Times New Roman" panose="02020603050405020304" pitchFamily="18" charset="0"/>
              </a:rPr>
              <a:t>etc</a:t>
            </a:r>
            <a:r>
              <a:rPr lang="en-US" sz="2400" dirty="0">
                <a:latin typeface="Times New Roman" panose="02020603050405020304" pitchFamily="18" charset="0"/>
                <a:cs typeface="Times New Roman" panose="02020603050405020304" pitchFamily="18" charset="0"/>
              </a:rPr>
              <a:t> The myriads of laws on the books as a result dishonest people and practices</a:t>
            </a:r>
          </a:p>
          <a:p>
            <a:pPr fontAlgn="auto">
              <a:spcAft>
                <a:spcPts val="0"/>
              </a:spcAft>
              <a:buClr>
                <a:schemeClr val="bg2">
                  <a:lumMod val="40000"/>
                  <a:lumOff val="60000"/>
                </a:schemeClr>
              </a:buClr>
              <a:buFont typeface="Wingdings 3" charset="2"/>
              <a:buChar char=""/>
              <a:defRPr/>
            </a:pPr>
            <a:r>
              <a:rPr lang="en-US" sz="2400" dirty="0">
                <a:latin typeface="Times New Roman" panose="02020603050405020304" pitchFamily="18" charset="0"/>
                <a:cs typeface="Times New Roman" panose="02020603050405020304" pitchFamily="18" charset="0"/>
              </a:rPr>
              <a:t>U. of Austin Prof. J. </a:t>
            </a:r>
            <a:r>
              <a:rPr lang="en-US" sz="2400" dirty="0" err="1">
                <a:latin typeface="Times New Roman" panose="02020603050405020304" pitchFamily="18" charset="0"/>
                <a:cs typeface="Times New Roman" panose="02020603050405020304" pitchFamily="18" charset="0"/>
              </a:rPr>
              <a:t>Budziszewski</a:t>
            </a:r>
            <a:r>
              <a:rPr lang="en-US" sz="2400" dirty="0">
                <a:latin typeface="Times New Roman" panose="02020603050405020304" pitchFamily="18" charset="0"/>
                <a:cs typeface="Times New Roman" panose="02020603050405020304" pitchFamily="18" charset="0"/>
              </a:rPr>
              <a:t> – “Everyone knows certain principles. There is no land where murder is virtue and gratitude is a vice.”</a:t>
            </a:r>
          </a:p>
          <a:p>
            <a:pPr fontAlgn="auto">
              <a:spcAft>
                <a:spcPts val="0"/>
              </a:spcAft>
              <a:buClr>
                <a:schemeClr val="bg2">
                  <a:lumMod val="40000"/>
                  <a:lumOff val="60000"/>
                </a:schemeClr>
              </a:buClr>
              <a:buFont typeface="Wingdings 3" charset="2"/>
              <a:buChar char=""/>
              <a:defRPr/>
            </a:pPr>
            <a:r>
              <a:rPr lang="en-US" sz="2400" dirty="0">
                <a:latin typeface="Times New Roman" panose="02020603050405020304" pitchFamily="18" charset="0"/>
                <a:cs typeface="Times New Roman" panose="02020603050405020304" pitchFamily="18" charset="0"/>
              </a:rPr>
              <a:t>Joel </a:t>
            </a:r>
            <a:r>
              <a:rPr lang="en-US" sz="2400" dirty="0" err="1">
                <a:latin typeface="Times New Roman" panose="02020603050405020304" pitchFamily="18" charset="0"/>
                <a:cs typeface="Times New Roman" panose="02020603050405020304" pitchFamily="18" charset="0"/>
              </a:rPr>
              <a:t>McDurmon</a:t>
            </a:r>
            <a:r>
              <a:rPr lang="en-US" sz="2400" dirty="0">
                <a:latin typeface="Times New Roman" panose="02020603050405020304" pitchFamily="18" charset="0"/>
                <a:cs typeface="Times New Roman" panose="02020603050405020304" pitchFamily="18" charset="0"/>
              </a:rPr>
              <a:t> – If God exists, then He is the ultimate judge. If He does not then by nature the most powerful of men will rule and judge.</a:t>
            </a:r>
          </a:p>
          <a:p>
            <a:pPr marL="0" indent="0" fontAlgn="auto">
              <a:spcAft>
                <a:spcPts val="0"/>
              </a:spcAft>
              <a:buClr>
                <a:schemeClr val="bg2">
                  <a:lumMod val="40000"/>
                  <a:lumOff val="60000"/>
                </a:schemeClr>
              </a:buClr>
              <a:buFont typeface="Wingdings 3" charset="2"/>
              <a:buNone/>
              <a:defRPr/>
            </a:pPr>
            <a:r>
              <a:rPr lang="en-US" sz="1800" dirty="0">
                <a:latin typeface="Times New Roman" panose="02020603050405020304" pitchFamily="18" charset="0"/>
                <a:cs typeface="Times New Roman" panose="02020603050405020304" pitchFamily="18" charset="0"/>
              </a:rPr>
              <a:t>* The Return of the Village Atheist </a:t>
            </a:r>
            <a:r>
              <a:rPr lang="en-US" sz="1800" dirty="0" err="1">
                <a:latin typeface="Times New Roman" panose="02020603050405020304" pitchFamily="18" charset="0"/>
                <a:cs typeface="Times New Roman" panose="02020603050405020304" pitchFamily="18" charset="0"/>
              </a:rPr>
              <a:t>pg</a:t>
            </a:r>
            <a:r>
              <a:rPr lang="en-US" sz="1800" dirty="0">
                <a:latin typeface="Times New Roman" panose="02020603050405020304" pitchFamily="18" charset="0"/>
                <a:cs typeface="Times New Roman" panose="02020603050405020304" pitchFamily="18" charset="0"/>
              </a:rPr>
              <a:t> 61*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r>
              <a:rPr lang="en-US" sz="4000" smtClean="0">
                <a:solidFill>
                  <a:srgbClr val="EBEBEB"/>
                </a:solidFill>
                <a:latin typeface="Times New Roman" pitchFamily="18" charset="0"/>
                <a:cs typeface="Times New Roman" pitchFamily="18" charset="0"/>
              </a:rPr>
              <a:t>Man (matter) can reason and make his own moral decisions</a:t>
            </a:r>
            <a:endParaRPr lang="en-US" smtClean="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800" smtClean="0">
                <a:solidFill>
                  <a:srgbClr val="FFFFFF"/>
                </a:solidFill>
                <a:latin typeface="Times New Roman" pitchFamily="18" charset="0"/>
                <a:cs typeface="Times New Roman" pitchFamily="18" charset="0"/>
              </a:rPr>
              <a:t>If a believer kills or rapes, it is against his belief (and God) but if an atheist kills or rapes this is ultimately more consistent with his philosophy</a:t>
            </a:r>
          </a:p>
          <a:p>
            <a:r>
              <a:rPr lang="en-US" sz="2800" smtClean="0">
                <a:solidFill>
                  <a:srgbClr val="FFFFFF"/>
                </a:solidFill>
                <a:latin typeface="Times New Roman" pitchFamily="18" charset="0"/>
                <a:cs typeface="Times New Roman" pitchFamily="18" charset="0"/>
              </a:rPr>
              <a:t>Canadian philosopher Kai Neilson – “Reason does not decide here. The picture I have painted for you here is not a pleasant one. Reflection on it depresses me. Pure practical reason, even with good knowledge of the facts, will not take you to morality”</a:t>
            </a:r>
          </a:p>
          <a:p>
            <a:r>
              <a:rPr lang="en-US" sz="2800" smtClean="0">
                <a:solidFill>
                  <a:srgbClr val="FFFFFF"/>
                </a:solidFill>
                <a:latin typeface="Times New Roman" pitchFamily="18" charset="0"/>
                <a:cs typeface="Times New Roman" pitchFamily="18" charset="0"/>
              </a:rPr>
              <a:t>Finally, read pg 60 of The End of Reason</a:t>
            </a:r>
          </a:p>
          <a:p>
            <a:endParaRPr lang="en-US" sz="1900" smtClean="0">
              <a:solidFill>
                <a:srgbClr val="FFFFFF"/>
              </a:solidFill>
              <a:latin typeface="Centaur"/>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p:txBody>
          <a:bodyPr/>
          <a:lstStyle/>
          <a:p>
            <a:r>
              <a:rPr lang="en-US" smtClean="0">
                <a:latin typeface="Times New Roman" pitchFamily="18" charset="0"/>
                <a:cs typeface="Times New Roman" pitchFamily="18" charset="0"/>
              </a:rPr>
              <a:t>Evolutionist Lee Silver – Princeton Debate 2005</a:t>
            </a:r>
          </a:p>
        </p:txBody>
      </p:sp>
      <p:sp>
        <p:nvSpPr>
          <p:cNvPr id="182274" name="Content Placeholder 2"/>
          <p:cNvSpPr>
            <a:spLocks noGrp="1"/>
          </p:cNvSpPr>
          <p:nvPr>
            <p:ph idx="1"/>
          </p:nvPr>
        </p:nvSpPr>
        <p:spPr/>
        <p:txBody>
          <a:bodyPr/>
          <a:lstStyle/>
          <a:p>
            <a:pPr marL="0" indent="0">
              <a:buFont typeface="Wingdings 3" pitchFamily="18" charset="2"/>
              <a:buNone/>
            </a:pPr>
            <a:r>
              <a:rPr lang="en-US" smtClean="0"/>
              <a:t> </a:t>
            </a:r>
            <a:r>
              <a:rPr lang="en-US" sz="3200" smtClean="0">
                <a:latin typeface="Times New Roman" pitchFamily="18" charset="0"/>
                <a:cs typeface="Times New Roman" pitchFamily="18" charset="0"/>
              </a:rPr>
              <a:t>A computer program has been designed that simulated simple life forms like little bugs, growing and reproducing in a cyber-world. The program simulated countless generations accounting for all the possible mutations that would occur in the natural world. The digital bugs evolved into slightly different digital bugs. This constitutes strong evidence that life can evolve without intelligence.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sz="4000" smtClean="0">
                <a:solidFill>
                  <a:srgbClr val="EBEBEB"/>
                </a:solidFill>
                <a:latin typeface="Times New Roman" pitchFamily="18" charset="0"/>
                <a:cs typeface="Times New Roman" pitchFamily="18" charset="0"/>
              </a:rPr>
              <a:t>Man (matter) can reason and make his own moral decisions</a:t>
            </a:r>
            <a:endParaRPr lang="en-US" smtClean="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800" smtClean="0">
                <a:latin typeface="Times New Roman" pitchFamily="18" charset="0"/>
                <a:cs typeface="Times New Roman" pitchFamily="18" charset="0"/>
              </a:rPr>
              <a:t>Why doesn’t God stop war? Well, why? Because it is wrong. Who says it is wrong?</a:t>
            </a:r>
          </a:p>
          <a:p>
            <a:r>
              <a:rPr lang="en-US" sz="2800" smtClean="0">
                <a:latin typeface="Times New Roman" pitchFamily="18" charset="0"/>
                <a:cs typeface="Times New Roman" pitchFamily="18" charset="0"/>
              </a:rPr>
              <a:t>When historical records show that there were much more people slaughtered by atheist dictators then there were by religious zealots does that reveal something about religion and dictators or about something within all mankind?</a:t>
            </a:r>
          </a:p>
          <a:p>
            <a:r>
              <a:rPr lang="en-US" sz="2800" smtClean="0">
                <a:latin typeface="Times New Roman" pitchFamily="18" charset="0"/>
                <a:cs typeface="Times New Roman" pitchFamily="18" charset="0"/>
              </a:rPr>
              <a:t>God calls His people a ‘remnant’ – most of the world has been living by it’s own reason and moral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3200" dirty="0">
                <a:latin typeface="Times New Roman" panose="02020603050405020304" pitchFamily="18" charset="0"/>
                <a:cs typeface="Times New Roman" panose="02020603050405020304" pitchFamily="18" charset="0"/>
              </a:rPr>
              <a:t>“That is your interpretation of the words. Biblical words are man’s invention and mean different things to different people.”</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The post-modern attack on words. i.e. words have no ultimate meaning </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Of course, they had to use ‘words’ in order to make that assertion that they assume everyone should already understand</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Words and political correctness – purpose is to take something that has meaning and over time make it ambiguous</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Ask them how they arrived at ‘their’ interpretation*</a:t>
            </a: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latin typeface="Times New Roman" pitchFamily="18" charset="0"/>
                <a:cs typeface="Times New Roman" pitchFamily="18" charset="0"/>
              </a:rPr>
              <a:t>Answering ‘The 20 short arguments against the existence of God’</a:t>
            </a:r>
          </a:p>
        </p:txBody>
      </p:sp>
      <p:sp>
        <p:nvSpPr>
          <p:cNvPr id="3" name="Content Placeholder 2"/>
          <p:cNvSpPr>
            <a:spLocks noGrp="1"/>
          </p:cNvSpPr>
          <p:nvPr>
            <p:ph idx="1"/>
          </p:nvPr>
        </p:nvSpPr>
        <p:spPr/>
        <p:txBody>
          <a:bodyPr/>
          <a:lstStyle/>
          <a:p>
            <a:r>
              <a:rPr lang="en-US" sz="2800" smtClean="0">
                <a:latin typeface="Times New Roman" pitchFamily="18" charset="0"/>
                <a:cs typeface="Times New Roman" pitchFamily="18" charset="0"/>
              </a:rPr>
              <a:t>There is no evidence that God exists</a:t>
            </a:r>
          </a:p>
          <a:p>
            <a:r>
              <a:rPr lang="en-US" sz="2800" smtClean="0">
                <a:latin typeface="Times New Roman" pitchFamily="18" charset="0"/>
                <a:cs typeface="Times New Roman" pitchFamily="18" charset="0"/>
              </a:rPr>
              <a:t>God does not stop evil in the world. In the Bible he committed plenty of it.</a:t>
            </a:r>
          </a:p>
          <a:p>
            <a:r>
              <a:rPr lang="en-US" sz="2800" smtClean="0">
                <a:latin typeface="Times New Roman" pitchFamily="18" charset="0"/>
                <a:cs typeface="Times New Roman" pitchFamily="18" charset="0"/>
              </a:rPr>
              <a:t>Drowning almost everything alive is not a sign of love.</a:t>
            </a:r>
          </a:p>
          <a:p>
            <a:r>
              <a:rPr lang="en-US" sz="2800" smtClean="0">
                <a:latin typeface="Times New Roman" pitchFamily="18" charset="0"/>
                <a:cs typeface="Times New Roman" pitchFamily="18" charset="0"/>
              </a:rPr>
              <a:t>The opening lines are factually wrong – why should we believe the rest.</a:t>
            </a:r>
          </a:p>
          <a:p>
            <a:r>
              <a:rPr lang="en-US" sz="2800" smtClean="0">
                <a:solidFill>
                  <a:srgbClr val="FFFFFF"/>
                </a:solidFill>
                <a:latin typeface="Times New Roman" pitchFamily="18" charset="0"/>
                <a:cs typeface="Times New Roman" pitchFamily="18" charset="0"/>
              </a:rPr>
              <a:t>Where you are born essentially determines what you believe</a:t>
            </a:r>
          </a:p>
          <a:p>
            <a:endParaRPr lang="en-US" sz="2400" smtClean="0">
              <a:latin typeface="Centau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endParaRPr lang="en-US" smtClean="0"/>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marL="0" indent="0" fontAlgn="auto">
              <a:spcAft>
                <a:spcPts val="0"/>
              </a:spcAft>
              <a:buClr>
                <a:schemeClr val="bg2">
                  <a:lumMod val="40000"/>
                  <a:lumOff val="60000"/>
                </a:schemeClr>
              </a:buClr>
              <a:buFont typeface="Wingdings 3" charset="2"/>
              <a:buNone/>
              <a:defRPr/>
            </a:pPr>
            <a:r>
              <a:rPr lang="en-US" sz="3600" dirty="0">
                <a:latin typeface="Times New Roman" panose="02020603050405020304" pitchFamily="18" charset="0"/>
                <a:ea typeface="+mn-ea"/>
                <a:cs typeface="Times New Roman" panose="02020603050405020304" pitchFamily="18" charset="0"/>
              </a:rPr>
              <a:t>“I studied and researched this passage in Hebrew, Aramaic and Greek, consulted several Latin versions, and broke down each word in it’s syntactical relationship and searched their same grammatical forms from Genesis to Revelation. That is how I arrived at my interpretation. So how did you arrive at your interpretation?”</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rmAutofit fontScale="90000"/>
          </a:bodyPr>
          <a:lstStyle/>
          <a:p>
            <a:pPr marL="342900" indent="-342900" fontAlgn="auto">
              <a:spcBef>
                <a:spcPts val="1000"/>
              </a:spcBef>
              <a:spcAft>
                <a:spcPts val="0"/>
              </a:spcAft>
              <a:defRPr/>
            </a:pPr>
            <a:r>
              <a:rPr lang="en-US" sz="2900" dirty="0">
                <a:solidFill>
                  <a:prstClr val="white"/>
                </a:solidFill>
                <a:latin typeface="Times New Roman" panose="02020603050405020304" pitchFamily="18" charset="0"/>
                <a:cs typeface="Times New Roman" panose="02020603050405020304" pitchFamily="18" charset="0"/>
              </a:rPr>
              <a:t>The best way to avoid the obvious (observation/knowledge) is to make the obvious obscure and undefinable</a:t>
            </a:r>
            <a:r>
              <a:rPr lang="en-US" sz="3200" dirty="0">
                <a:solidFill>
                  <a:prstClr val="white"/>
                </a:solidFill>
                <a:latin typeface="Times New Roman" panose="02020603050405020304" pitchFamily="18" charset="0"/>
                <a:cs typeface="Times New Roman" panose="02020603050405020304" pitchFamily="18" charset="0"/>
              </a:rPr>
              <a:t/>
            </a:r>
            <a:br>
              <a:rPr lang="en-US" sz="3200" dirty="0">
                <a:solidFill>
                  <a:prstClr val="white"/>
                </a:solidFill>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mtClean="0"/>
              <a:t> </a:t>
            </a:r>
            <a:r>
              <a:rPr lang="en-US" sz="2800" smtClean="0">
                <a:latin typeface="Times New Roman" pitchFamily="18" charset="0"/>
                <a:cs typeface="Times New Roman" pitchFamily="18" charset="0"/>
              </a:rPr>
              <a:t>According to  Immanuel Kant – German Philosopher – 18</a:t>
            </a:r>
            <a:r>
              <a:rPr lang="en-US" sz="2800" baseline="30000" smtClean="0">
                <a:latin typeface="Times New Roman" pitchFamily="18" charset="0"/>
                <a:cs typeface="Times New Roman" pitchFamily="18" charset="0"/>
              </a:rPr>
              <a:t>th</a:t>
            </a:r>
            <a:r>
              <a:rPr lang="en-US" sz="2800" smtClean="0">
                <a:latin typeface="Times New Roman" pitchFamily="18" charset="0"/>
                <a:cs typeface="Times New Roman" pitchFamily="18" charset="0"/>
              </a:rPr>
              <a:t> century the structure of our senses forms all sense data – i.e. we only think a rock is a rock. We can really never know for certain if it is indeed a rock, it only appears to us that way and may appear another way to someone else. </a:t>
            </a:r>
          </a:p>
          <a:p>
            <a:r>
              <a:rPr lang="en-US" sz="2800" smtClean="0">
                <a:latin typeface="Times New Roman" pitchFamily="18" charset="0"/>
                <a:cs typeface="Times New Roman" pitchFamily="18" charset="0"/>
              </a:rPr>
              <a:t>If the observable evidence contradicts the theory then philosophize and render the evidence obscure (from the concrete to the abstract)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r>
              <a:rPr lang="en-US" sz="2900" smtClean="0">
                <a:solidFill>
                  <a:srgbClr val="FFFFFF"/>
                </a:solidFill>
                <a:latin typeface="Times New Roman" pitchFamily="18" charset="0"/>
                <a:cs typeface="Times New Roman" pitchFamily="18" charset="0"/>
              </a:rPr>
              <a:t>The best way to avoid the obvious (observation/knowledge) is to make the obvious obscure and undefinable</a:t>
            </a:r>
            <a:endParaRPr lang="en-US" smtClean="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3200" smtClean="0">
                <a:solidFill>
                  <a:srgbClr val="FFFFFF"/>
                </a:solidFill>
                <a:latin typeface="Times New Roman" pitchFamily="18" charset="0"/>
                <a:cs typeface="Times New Roman" pitchFamily="18" charset="0"/>
              </a:rPr>
              <a:t>Biblically we understand the real world through our senses. I believe that this is why all scriptural words are traced back to the birds and bees etc</a:t>
            </a:r>
          </a:p>
          <a:p>
            <a:r>
              <a:rPr lang="en-US" sz="3200" smtClean="0">
                <a:solidFill>
                  <a:srgbClr val="FFFFFF"/>
                </a:solidFill>
                <a:latin typeface="Times New Roman" pitchFamily="18" charset="0"/>
                <a:cs typeface="Times New Roman" pitchFamily="18" charset="0"/>
              </a:rPr>
              <a:t>Another example of the law of non-contradiction – someone who says we cannot really know the real world seems to know all about the real world. Man cannot know truth yet the statement implies it is true</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smtClean="0">
                <a:latin typeface="Times New Roman" pitchFamily="18" charset="0"/>
                <a:cs typeface="Times New Roman" pitchFamily="18" charset="0"/>
              </a:rPr>
              <a:t>The ‘God’ of the Bible orders His people to kill all the Moabites etc.</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Canaanite religions were steeped in human sacrifice. Especially infant sacrifice.*</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Moabites were especially bloodthirsty warriors – drive them out from among you – focus was idolatry</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Atheists live in a hypothetical existence – assumption “there must have been innocent people among the Canaanites”. </a:t>
            </a:r>
          </a:p>
          <a:p>
            <a:pPr fontAlgn="auto">
              <a:spcAft>
                <a:spcPts val="0"/>
              </a:spcAft>
              <a:buClr>
                <a:schemeClr val="bg2">
                  <a:lumMod val="40000"/>
                  <a:lumOff val="60000"/>
                </a:schemeClr>
              </a:buClr>
              <a:buFont typeface="Wingdings 3" charset="2"/>
              <a:buChar char=""/>
              <a:defRPr/>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Elohiym</a:t>
            </a:r>
            <a:r>
              <a:rPr lang="en-US" sz="2800" dirty="0">
                <a:latin typeface="Times New Roman" panose="02020603050405020304" pitchFamily="18" charset="0"/>
                <a:cs typeface="Times New Roman" panose="02020603050405020304" pitchFamily="18" charset="0"/>
              </a:rPr>
              <a:t> sending His people to destroy the Canaanite religions and people seemed to be dominantly restricted to the wilderness and land of Canaan experience .When Israel was one nation of people all in the same place facing their enemies God conquered her enemies. The Exile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a:xfrm>
            <a:off x="644525" y="503238"/>
            <a:ext cx="9405938" cy="1400175"/>
          </a:xfrm>
        </p:spPr>
        <p:txBody>
          <a:bodyPr/>
          <a:lstStyle/>
          <a:p>
            <a:r>
              <a:rPr lang="en-US" smtClean="0">
                <a:solidFill>
                  <a:srgbClr val="EBEBEB"/>
                </a:solidFill>
                <a:latin typeface="Times New Roman" pitchFamily="18" charset="0"/>
                <a:cs typeface="Times New Roman" pitchFamily="18" charset="0"/>
              </a:rPr>
              <a:t>The ‘God’ of the Bible orders His people to kill all the Moabites etc.</a:t>
            </a:r>
            <a:endParaRPr lang="en-US" smtClean="0">
              <a:latin typeface="Times New Roman" pitchFamily="18" charset="0"/>
              <a:cs typeface="Times New Roman" pitchFamily="18" charset="0"/>
            </a:endParaRP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rgbClr val="1E5155">
                  <a:lumMod val="40000"/>
                  <a:lumOff val="60000"/>
                </a:srgbClr>
              </a:buClr>
              <a:buFont typeface="Wingdings 3" charset="2"/>
              <a:buChar char=""/>
              <a:defRPr/>
            </a:pPr>
            <a:r>
              <a:rPr lang="en-US" sz="2800" dirty="0">
                <a:solidFill>
                  <a:prstClr val="white"/>
                </a:solidFill>
                <a:latin typeface="Times New Roman" panose="02020603050405020304" pitchFamily="18" charset="0"/>
                <a:cs typeface="Times New Roman" panose="02020603050405020304" pitchFamily="18" charset="0"/>
              </a:rPr>
              <a:t>After David and Solomon when Israel was scattered now most of the fighting and killing is between the northern and southern tribes</a:t>
            </a:r>
          </a:p>
          <a:p>
            <a:pPr fontAlgn="auto">
              <a:spcAft>
                <a:spcPts val="0"/>
              </a:spcAft>
              <a:buClr>
                <a:srgbClr val="1E5155">
                  <a:lumMod val="40000"/>
                  <a:lumOff val="60000"/>
                </a:srgbClr>
              </a:buClr>
              <a:buFont typeface="Wingdings 3" charset="2"/>
              <a:buChar char=""/>
              <a:defRPr/>
            </a:pPr>
            <a:r>
              <a:rPr lang="en-US" sz="2800" dirty="0">
                <a:solidFill>
                  <a:prstClr val="white"/>
                </a:solidFill>
                <a:latin typeface="Times New Roman" panose="02020603050405020304" pitchFamily="18" charset="0"/>
                <a:cs typeface="Times New Roman" panose="02020603050405020304" pitchFamily="18" charset="0"/>
              </a:rPr>
              <a:t>Appears that war involving YHVH’s people is impossible or ineffective at best in the exile</a:t>
            </a:r>
          </a:p>
          <a:p>
            <a:pPr fontAlgn="auto">
              <a:spcAft>
                <a:spcPts val="0"/>
              </a:spcAft>
              <a:buClr>
                <a:srgbClr val="1E5155">
                  <a:lumMod val="40000"/>
                  <a:lumOff val="60000"/>
                </a:srgbClr>
              </a:buClr>
              <a:buFont typeface="Wingdings 3" charset="2"/>
              <a:buChar char=""/>
              <a:defRPr/>
            </a:pPr>
            <a:r>
              <a:rPr lang="en-US" sz="2800" dirty="0">
                <a:solidFill>
                  <a:prstClr val="white"/>
                </a:solidFill>
                <a:latin typeface="Times New Roman" panose="02020603050405020304" pitchFamily="18" charset="0"/>
                <a:cs typeface="Times New Roman" panose="02020603050405020304" pitchFamily="18" charset="0"/>
              </a:rPr>
              <a:t>Hence the teachings of </a:t>
            </a:r>
            <a:r>
              <a:rPr lang="en-US" sz="2800" dirty="0" err="1">
                <a:solidFill>
                  <a:prstClr val="white"/>
                </a:solidFill>
                <a:latin typeface="Times New Roman" panose="02020603050405020304" pitchFamily="18" charset="0"/>
                <a:cs typeface="Times New Roman" panose="02020603050405020304" pitchFamily="18" charset="0"/>
              </a:rPr>
              <a:t>Yeshua</a:t>
            </a:r>
            <a:r>
              <a:rPr lang="en-US" sz="2800" dirty="0">
                <a:solidFill>
                  <a:prstClr val="white"/>
                </a:solidFill>
                <a:latin typeface="Times New Roman" panose="02020603050405020304" pitchFamily="18" charset="0"/>
                <a:cs typeface="Times New Roman" panose="02020603050405020304" pitchFamily="18" charset="0"/>
              </a:rPr>
              <a:t>’ (peace, turn the other cheek) until Israel is back in the land again</a:t>
            </a:r>
          </a:p>
          <a:p>
            <a:pPr fontAlgn="auto">
              <a:spcAft>
                <a:spcPts val="0"/>
              </a:spcAft>
              <a:buClr>
                <a:srgbClr val="1E5155">
                  <a:lumMod val="40000"/>
                  <a:lumOff val="60000"/>
                </a:srgbClr>
              </a:buClr>
              <a:buFont typeface="Wingdings 3" charset="2"/>
              <a:buChar char=""/>
              <a:defRPr/>
            </a:pPr>
            <a:r>
              <a:rPr lang="en-US" sz="2800" dirty="0">
                <a:solidFill>
                  <a:prstClr val="white"/>
                </a:solidFill>
                <a:latin typeface="Times New Roman" panose="02020603050405020304" pitchFamily="18" charset="0"/>
                <a:cs typeface="Times New Roman" panose="02020603050405020304" pitchFamily="18" charset="0"/>
              </a:rPr>
              <a:t>Would God be more respected, or believed by atheists if He did nothing about evil?</a:t>
            </a: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a:xfrm>
            <a:off x="1103313" y="439738"/>
            <a:ext cx="9404350" cy="1400175"/>
          </a:xfrm>
        </p:spPr>
        <p:txBody>
          <a:bodyPr/>
          <a:lstStyle/>
          <a:p>
            <a:r>
              <a:rPr lang="en-US" smtClean="0">
                <a:latin typeface="Times New Roman" pitchFamily="18" charset="0"/>
                <a:cs typeface="Times New Roman" pitchFamily="18" charset="0"/>
              </a:rPr>
              <a:t>If God is all good then why does He send people to hell?</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US" sz="2400" dirty="0">
                <a:latin typeface="Times New Roman" panose="02020603050405020304" pitchFamily="18" charset="0"/>
                <a:cs typeface="Times New Roman" panose="02020603050405020304" pitchFamily="18" charset="0"/>
              </a:rPr>
              <a:t>There is an initial assumption that some people go to hell against their will? Does the Bible teach that there are people who do not want to go to hell but God sends them anyway? Mt 23:37, 2 </a:t>
            </a:r>
            <a:r>
              <a:rPr lang="en-US" sz="2400" dirty="0" err="1">
                <a:latin typeface="Times New Roman" panose="02020603050405020304" pitchFamily="18" charset="0"/>
                <a:cs typeface="Times New Roman" panose="02020603050405020304" pitchFamily="18" charset="0"/>
              </a:rPr>
              <a:t>Kefa</a:t>
            </a:r>
            <a:r>
              <a:rPr lang="en-US" sz="2400" dirty="0">
                <a:latin typeface="Times New Roman" panose="02020603050405020304" pitchFamily="18" charset="0"/>
                <a:cs typeface="Times New Roman" panose="02020603050405020304" pitchFamily="18" charset="0"/>
              </a:rPr>
              <a:t> 3:9 God says to those ‘Your will be done.’</a:t>
            </a:r>
          </a:p>
          <a:p>
            <a:pPr fontAlgn="auto">
              <a:spcAft>
                <a:spcPts val="0"/>
              </a:spcAft>
              <a:buClr>
                <a:schemeClr val="bg2">
                  <a:lumMod val="40000"/>
                  <a:lumOff val="60000"/>
                </a:schemeClr>
              </a:buClr>
              <a:buFont typeface="Wingdings 3" charset="2"/>
              <a:buChar char=""/>
              <a:defRPr/>
            </a:pPr>
            <a:r>
              <a:rPr lang="en-US" sz="2400" dirty="0">
                <a:latin typeface="Times New Roman" panose="02020603050405020304" pitchFamily="18" charset="0"/>
                <a:cs typeface="Times New Roman" panose="02020603050405020304" pitchFamily="18" charset="0"/>
              </a:rPr>
              <a:t>Then we must define ‘hell’. More than likely your atheist friend is responding to a ‘Dante’ view of hell. Hell is not a pleasant place or existence no matter how you define it. </a:t>
            </a:r>
          </a:p>
          <a:p>
            <a:pPr fontAlgn="auto">
              <a:spcAft>
                <a:spcPts val="0"/>
              </a:spcAft>
              <a:buClr>
                <a:schemeClr val="bg2">
                  <a:lumMod val="40000"/>
                  <a:lumOff val="60000"/>
                </a:schemeClr>
              </a:buClr>
              <a:buFont typeface="Wingdings 3" charset="2"/>
              <a:buChar char=""/>
              <a:defRPr/>
            </a:pPr>
            <a:r>
              <a:rPr lang="en-US" sz="2400" dirty="0">
                <a:latin typeface="Times New Roman" panose="02020603050405020304" pitchFamily="18" charset="0"/>
                <a:cs typeface="Times New Roman" panose="02020603050405020304" pitchFamily="18" charset="0"/>
              </a:rPr>
              <a:t>Discussion of </a:t>
            </a:r>
            <a:r>
              <a:rPr lang="en-US" sz="2400" dirty="0" err="1">
                <a:latin typeface="Times New Roman" panose="02020603050405020304" pitchFamily="18" charset="0"/>
                <a:cs typeface="Times New Roman" panose="02020603050405020304" pitchFamily="18" charset="0"/>
              </a:rPr>
              <a:t>she’ol</a:t>
            </a:r>
            <a:r>
              <a:rPr lang="en-US" sz="2400" dirty="0">
                <a:latin typeface="Times New Roman" panose="02020603050405020304" pitchFamily="18" charset="0"/>
                <a:cs typeface="Times New Roman" panose="02020603050405020304" pitchFamily="18" charset="0"/>
              </a:rPr>
              <a:t>. To remove and place elsewhere. Can refer to the body removed from this existence to the ground but the word does not mean ‘grave’ (</a:t>
            </a:r>
            <a:r>
              <a:rPr lang="en-US" sz="2400" dirty="0" err="1">
                <a:latin typeface="Times New Roman" panose="02020603050405020304" pitchFamily="18" charset="0"/>
                <a:cs typeface="Times New Roman" panose="02020603050405020304" pitchFamily="18" charset="0"/>
              </a:rPr>
              <a:t>qavar</a:t>
            </a:r>
            <a:r>
              <a:rPr lang="en-US" sz="2400" dirty="0">
                <a:latin typeface="Times New Roman" panose="02020603050405020304" pitchFamily="18" charset="0"/>
                <a:cs typeface="Times New Roman" panose="02020603050405020304" pitchFamily="18" charset="0"/>
              </a:rPr>
              <a:t> – to bury) – removed from the light and placed in darkness</a:t>
            </a: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smtClean="0">
                <a:latin typeface="Times New Roman" pitchFamily="18" charset="0"/>
                <a:cs typeface="Times New Roman" pitchFamily="18" charset="0"/>
              </a:rPr>
              <a:t>Christianity arose from an ancient primitive world without science</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Name something the Bible says that contradicts science</a:t>
            </a:r>
          </a:p>
          <a:p>
            <a:pPr fontAlgn="auto">
              <a:spcAft>
                <a:spcPts val="0"/>
              </a:spcAft>
              <a:buClr>
                <a:schemeClr val="bg2">
                  <a:lumMod val="40000"/>
                  <a:lumOff val="60000"/>
                </a:schemeClr>
              </a:buClr>
              <a:buFont typeface="Wingdings 3" charset="2"/>
              <a:buChar char=""/>
              <a:defRPr/>
            </a:pPr>
            <a:r>
              <a:rPr lang="en-US" sz="3200" dirty="0" err="1">
                <a:latin typeface="Times New Roman" panose="02020603050405020304" pitchFamily="18" charset="0"/>
                <a:cs typeface="Times New Roman" panose="02020603050405020304" pitchFamily="18" charset="0"/>
              </a:rPr>
              <a:t>Geocentricity</a:t>
            </a:r>
            <a:r>
              <a:rPr lang="en-US" sz="3200" dirty="0">
                <a:latin typeface="Times New Roman" panose="02020603050405020304" pitchFamily="18" charset="0"/>
                <a:cs typeface="Times New Roman" panose="02020603050405020304" pitchFamily="18" charset="0"/>
              </a:rPr>
              <a:t> vs heliocentricity – their response is based upon the spoon fed culture’s understanding of science</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All current understanding is based upon a  constant speed of light and an assumption that there is nothing faster</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I have heard ‘Hebrew roots’ teachers state this same 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marL="342900" indent="-342900" fontAlgn="auto">
              <a:spcBef>
                <a:spcPts val="1000"/>
              </a:spcBef>
              <a:spcAft>
                <a:spcPts val="0"/>
              </a:spcAft>
              <a:defRPr/>
            </a:pPr>
            <a:r>
              <a:rPr lang="en-US" sz="3200" dirty="0">
                <a:solidFill>
                  <a:prstClr val="white"/>
                </a:solidFill>
                <a:latin typeface="Times New Roman" panose="02020603050405020304" pitchFamily="18" charset="0"/>
                <a:cs typeface="Times New Roman" panose="02020603050405020304" pitchFamily="18" charset="0"/>
              </a:rPr>
              <a:t>Christians only believe in Christianity because they were born in a Christian country. If they were born in India they world be Hindu</a:t>
            </a:r>
            <a:r>
              <a:rPr lang="en-US" sz="3200" dirty="0">
                <a:solidFill>
                  <a:prstClr val="white"/>
                </a:solidFill>
                <a:latin typeface="Centaur" panose="02030504050205020304" pitchFamily="18" charset="0"/>
                <a:cs typeface="Calibri" panose="020F0502020204030204" pitchFamily="34" charset="0"/>
              </a:rPr>
              <a:t>.</a:t>
            </a:r>
            <a:br>
              <a:rPr lang="en-US" sz="3200" dirty="0">
                <a:solidFill>
                  <a:prstClr val="white"/>
                </a:solidFill>
                <a:latin typeface="Centaur" panose="02030504050205020304" pitchFamily="18" charset="0"/>
                <a:cs typeface="Calibri" panose="020F0502020204030204" pitchFamily="34" charset="0"/>
              </a:rPr>
            </a:br>
            <a:endParaRPr lang="en-US" sz="3200" dirty="0">
              <a:latin typeface="Centaur" panose="02030504050205020304" pitchFamily="18" charset="0"/>
            </a:endParaRPr>
          </a:p>
        </p:txBody>
      </p:sp>
      <p:sp>
        <p:nvSpPr>
          <p:cNvPr id="3" name="Content Placeholder 2"/>
          <p:cNvSpPr>
            <a:spLocks noGrp="1"/>
          </p:cNvSpPr>
          <p:nvPr>
            <p:ph idx="1"/>
          </p:nvPr>
        </p:nvSpPr>
        <p:spPr/>
        <p:txBody>
          <a:bodyPr/>
          <a:lstStyle/>
          <a:p>
            <a:r>
              <a:rPr lang="en-US" sz="3600" smtClean="0">
                <a:latin typeface="Times New Roman" pitchFamily="18" charset="0"/>
                <a:cs typeface="Times New Roman" pitchFamily="18" charset="0"/>
              </a:rPr>
              <a:t>If you are an atheist who lives in a Christian country, then why are you not a Christian?</a:t>
            </a:r>
          </a:p>
          <a:p>
            <a:r>
              <a:rPr lang="en-US" sz="3600" smtClean="0">
                <a:latin typeface="Times New Roman" pitchFamily="18" charset="0"/>
                <a:cs typeface="Times New Roman" pitchFamily="18" charset="0"/>
              </a:rPr>
              <a:t>This is akin to the ‘guy on the island’ – it can only be hypothetical- Miz 19:1-4 – can an all powerful omnipresent God reveal Himself to a Buddhist raised in China?</a:t>
            </a:r>
          </a:p>
          <a:p>
            <a:r>
              <a:rPr lang="en-US" sz="3600" smtClean="0">
                <a:latin typeface="Times New Roman" pitchFamily="18" charset="0"/>
                <a:cs typeface="Times New Roman" pitchFamily="18" charset="0"/>
              </a:rPr>
              <a:t>Discussion of the exile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25" y="363538"/>
            <a:ext cx="9405938" cy="1400175"/>
          </a:xfrm>
        </p:spPr>
        <p:txBody>
          <a:bodyPr rtlCol="0">
            <a:normAutofit fontScale="90000"/>
          </a:bodyPr>
          <a:lstStyle/>
          <a:p>
            <a:pPr fontAlgn="auto">
              <a:spcAft>
                <a:spcPts val="0"/>
              </a:spcAft>
              <a:defRPr/>
            </a:pPr>
            <a:r>
              <a:rPr lang="en-US" sz="3200" dirty="0">
                <a:latin typeface="Times New Roman" panose="02020603050405020304" pitchFamily="18" charset="0"/>
                <a:cs typeface="Times New Roman" panose="02020603050405020304" pitchFamily="18" charset="0"/>
              </a:rPr>
              <a:t>Christians and religious people are hypocrites! They tell people about Jesus and go to church, but then they drink, cuss and use drugs.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So some who call themselves Christians who express the same ungodly behavior that atheists do is evidence there is no God? So would good or different behavior then prove there is a God?</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They instinctively expect people who believe in God to have good morals and do good things. </a:t>
            </a:r>
          </a:p>
          <a:p>
            <a:pPr fontAlgn="auto">
              <a:spcAft>
                <a:spcPts val="0"/>
              </a:spcAft>
              <a:buClr>
                <a:schemeClr val="bg2">
                  <a:lumMod val="40000"/>
                  <a:lumOff val="60000"/>
                </a:schemeClr>
              </a:buClr>
              <a:buFont typeface="Wingdings 3" charset="2"/>
              <a:buChar char=""/>
              <a:defRPr/>
            </a:pPr>
            <a:r>
              <a:rPr lang="en-US" sz="3200" dirty="0">
                <a:latin typeface="Times New Roman" panose="02020603050405020304" pitchFamily="18" charset="0"/>
                <a:cs typeface="Times New Roman" panose="02020603050405020304" pitchFamily="18" charset="0"/>
              </a:rPr>
              <a:t>So man does have a free will. A ‘Christian’ who kills or rapes is acting contrary to his beliefs. An atheist doing the same thing is acting in accordance to his beliefs.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marL="342900" indent="-342900" fontAlgn="auto">
              <a:spcBef>
                <a:spcPts val="1000"/>
              </a:spcBef>
              <a:spcAft>
                <a:spcPts val="0"/>
              </a:spcAft>
              <a:defRPr/>
            </a:pPr>
            <a:r>
              <a:rPr lang="en-US" sz="2000" dirty="0">
                <a:solidFill>
                  <a:prstClr val="white"/>
                </a:solidFill>
                <a:latin typeface="Calibri" panose="020F0502020204030204" pitchFamily="34" charset="0"/>
                <a:cs typeface="Calibri" panose="020F0502020204030204" pitchFamily="34" charset="0"/>
              </a:rPr>
              <a:t/>
            </a:r>
            <a:br>
              <a:rPr lang="en-US" sz="2000" dirty="0">
                <a:solidFill>
                  <a:prstClr val="white"/>
                </a:solidFill>
                <a:latin typeface="Calibri" panose="020F0502020204030204" pitchFamily="34" charset="0"/>
                <a:cs typeface="Calibri" panose="020F0502020204030204" pitchFamily="34" charset="0"/>
              </a:rPr>
            </a:br>
            <a:r>
              <a:rPr lang="en-US" sz="3200" dirty="0">
                <a:solidFill>
                  <a:prstClr val="white"/>
                </a:solidFill>
                <a:latin typeface="Times New Roman" panose="02020603050405020304" pitchFamily="18" charset="0"/>
                <a:cs typeface="Times New Roman" panose="02020603050405020304" pitchFamily="18" charset="0"/>
              </a:rPr>
              <a:t>History is full of mother-child messiah cults, trinity godheads and resurrected gods</a:t>
            </a:r>
            <a:r>
              <a:rPr lang="en-US" sz="3200" dirty="0">
                <a:solidFill>
                  <a:prstClr val="white"/>
                </a:solidFill>
                <a:latin typeface="Centaur" panose="02030504050205020304" pitchFamily="18" charset="0"/>
                <a:cs typeface="Calibri" panose="020F0502020204030204" pitchFamily="34" charset="0"/>
              </a:rPr>
              <a:t/>
            </a:r>
            <a:br>
              <a:rPr lang="en-US" sz="3200" dirty="0">
                <a:solidFill>
                  <a:prstClr val="white"/>
                </a:solidFill>
                <a:latin typeface="Centaur" panose="02030504050205020304" pitchFamily="18" charset="0"/>
                <a:cs typeface="Calibri" panose="020F0502020204030204" pitchFamily="34" charset="0"/>
              </a:rPr>
            </a:br>
            <a:endParaRPr lang="en-US" sz="3200" dirty="0">
              <a:latin typeface="Centaur" panose="02030504050205020304" pitchFamily="18" charset="0"/>
            </a:endParaRPr>
          </a:p>
        </p:txBody>
      </p:sp>
      <p:sp>
        <p:nvSpPr>
          <p:cNvPr id="3" name="Content Placeholder 2"/>
          <p:cNvSpPr>
            <a:spLocks noGrp="1"/>
          </p:cNvSpPr>
          <p:nvPr>
            <p:ph idx="1"/>
          </p:nvPr>
        </p:nvSpPr>
        <p:spPr/>
        <p:txBody>
          <a:bodyPr/>
          <a:lstStyle/>
          <a:p>
            <a:r>
              <a:rPr lang="en-US" sz="3200" smtClean="0">
                <a:latin typeface="Times New Roman" pitchFamily="18" charset="0"/>
                <a:cs typeface="Times New Roman" pitchFamily="18" charset="0"/>
              </a:rPr>
              <a:t>And this proves….what exactly?</a:t>
            </a:r>
          </a:p>
          <a:p>
            <a:r>
              <a:rPr lang="en-US" sz="3200" smtClean="0">
                <a:latin typeface="Times New Roman" pitchFamily="18" charset="0"/>
                <a:cs typeface="Times New Roman" pitchFamily="18" charset="0"/>
              </a:rPr>
              <a:t>The scriptures are authored by a Creator who precedes all the other gods, pagan religious systems, books and stories (Gen,. 1:1) So who stole from whom? If the revelation of a Messiah or resurrection appears suddenly in the gospels in the 1</a:t>
            </a:r>
            <a:r>
              <a:rPr lang="en-US" sz="3200" baseline="30000" smtClean="0">
                <a:latin typeface="Times New Roman" pitchFamily="18" charset="0"/>
                <a:cs typeface="Times New Roman" pitchFamily="18" charset="0"/>
              </a:rPr>
              <a:t>st</a:t>
            </a:r>
            <a:r>
              <a:rPr lang="en-US" sz="3200" smtClean="0">
                <a:latin typeface="Times New Roman" pitchFamily="18" charset="0"/>
                <a:cs typeface="Times New Roman" pitchFamily="18" charset="0"/>
              </a:rPr>
              <a:t> century then this accusation would be correct.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20650</TotalTime>
  <Words>10071</Words>
  <Application>Microsoft Office PowerPoint</Application>
  <PresentationFormat>Custom</PresentationFormat>
  <Paragraphs>578</Paragraphs>
  <Slides>112</Slides>
  <Notes>70</Notes>
  <HiddenSlides>0</HiddenSlides>
  <MMClips>0</MMClips>
  <ScaleCrop>false</ScaleCrop>
  <HeadingPairs>
    <vt:vector size="6" baseType="variant">
      <vt:variant>
        <vt:lpstr>Fonts Used</vt:lpstr>
      </vt:variant>
      <vt:variant>
        <vt:i4>7</vt:i4>
      </vt:variant>
      <vt:variant>
        <vt:lpstr>Design Template</vt:lpstr>
      </vt:variant>
      <vt:variant>
        <vt:i4>8</vt:i4>
      </vt:variant>
      <vt:variant>
        <vt:lpstr>Slide Titles</vt:lpstr>
      </vt:variant>
      <vt:variant>
        <vt:i4>112</vt:i4>
      </vt:variant>
    </vt:vector>
  </HeadingPairs>
  <TitlesOfParts>
    <vt:vector size="127" baseType="lpstr">
      <vt:lpstr>Century Gothic</vt:lpstr>
      <vt:lpstr>Arial</vt:lpstr>
      <vt:lpstr>Wingdings 3</vt:lpstr>
      <vt:lpstr>Calibri</vt:lpstr>
      <vt:lpstr>Times New Roman</vt:lpstr>
      <vt:lpstr>Centaur</vt:lpstr>
      <vt:lpstr>Wingdings</vt:lpstr>
      <vt:lpstr>Ion</vt:lpstr>
      <vt:lpstr>1_Ion</vt:lpstr>
      <vt:lpstr>Ion</vt:lpstr>
      <vt:lpstr>Ion</vt:lpstr>
      <vt:lpstr>Ion</vt:lpstr>
      <vt:lpstr>1_Ion</vt:lpstr>
      <vt:lpstr>1_Ion</vt:lpstr>
      <vt:lpstr>1_Ion</vt:lpstr>
      <vt:lpstr>There is a Creator</vt:lpstr>
      <vt:lpstr>‘Ivriym (Hebrews) 11:6</vt:lpstr>
      <vt:lpstr>National Geographic  April 22, 2016</vt:lpstr>
      <vt:lpstr>Latest numbers – The Atlantic Nov 18, 2018</vt:lpstr>
      <vt:lpstr>Brad’s rules of simple unpretentious  hermeneutics</vt:lpstr>
      <vt:lpstr>Yochanan (John) 3:11-12</vt:lpstr>
      <vt:lpstr>Slide 7</vt:lpstr>
      <vt:lpstr>Romans 1:19-20</vt:lpstr>
      <vt:lpstr>Answering ‘The 20 short arguments against the existence of God’</vt:lpstr>
      <vt:lpstr>Slide 10</vt:lpstr>
      <vt:lpstr>Slide 11</vt:lpstr>
      <vt:lpstr>Slide 12</vt:lpstr>
      <vt:lpstr>Five reasons why there is no God – Richard Dawkins</vt:lpstr>
      <vt:lpstr>Philippians 1:16</vt:lpstr>
      <vt:lpstr>1 Kefa (Peter) 3:15</vt:lpstr>
      <vt:lpstr>Mattityahu 28:18-20</vt:lpstr>
      <vt:lpstr>Acts 1:8</vt:lpstr>
      <vt:lpstr>Acts 17:2</vt:lpstr>
      <vt:lpstr>Colossians 4:5-6</vt:lpstr>
      <vt:lpstr>‘Ivriym 11:1</vt:lpstr>
      <vt:lpstr>Kohelet (Ecclesiastes) 8:11</vt:lpstr>
      <vt:lpstr>Why care about this?</vt:lpstr>
      <vt:lpstr>Slide 23</vt:lpstr>
      <vt:lpstr>Pew Research Center – Sept 22 2016 Young People Abandoning Religion</vt:lpstr>
      <vt:lpstr>OSV* Newsweekly Aug 27 2016</vt:lpstr>
      <vt:lpstr>npr.org More Young People Are Moving Away From Religion, But Why? </vt:lpstr>
      <vt:lpstr>2 Corinthians 11:2-3</vt:lpstr>
      <vt:lpstr>Simplicity  </vt:lpstr>
      <vt:lpstr>The Jefferson Perspective - 1819</vt:lpstr>
      <vt:lpstr>Where are the upright men and women today? Where are the great and admired due to character and virtue?</vt:lpstr>
      <vt:lpstr>We have lost our common sense</vt:lpstr>
      <vt:lpstr>We have lost our common sense</vt:lpstr>
      <vt:lpstr>Theist</vt:lpstr>
      <vt:lpstr>Deist</vt:lpstr>
      <vt:lpstr>atheist</vt:lpstr>
      <vt:lpstr>agnostic</vt:lpstr>
      <vt:lpstr>Merriam-Webster Dictionary – 2017 Religion</vt:lpstr>
      <vt:lpstr>Merriam-Webster Dictionary – 2017 Science – Scientia (L)</vt:lpstr>
      <vt:lpstr>American Heritage Dictionary (1828) TRUTH</vt:lpstr>
      <vt:lpstr>National Academy of Sciences – Evolution Resources</vt:lpstr>
      <vt:lpstr>National Center for Science Education</vt:lpstr>
      <vt:lpstr>Vocabulary.com</vt:lpstr>
      <vt:lpstr>Richard Dawkins.net</vt:lpstr>
      <vt:lpstr>Fact – American Heritage Dictionary (1828)</vt:lpstr>
      <vt:lpstr>Webster’s Unabridged Cyclopedic Dictionary</vt:lpstr>
      <vt:lpstr>Phillip E. Johnson – UC Berkeley Law Prof. </vt:lpstr>
      <vt:lpstr>Leo Tolstoy – Russian writer and intellect</vt:lpstr>
      <vt:lpstr>Slide 48</vt:lpstr>
      <vt:lpstr>The Argument Concerning Science: There is no evidence that God exists</vt:lpstr>
      <vt:lpstr>Slide 50</vt:lpstr>
      <vt:lpstr>If we imagine that God is real, then what would we expect as evidence?</vt:lpstr>
      <vt:lpstr>Slide 52</vt:lpstr>
      <vt:lpstr>What constitutes evidence or proof?  Average person has not evaluated the available evidence</vt:lpstr>
      <vt:lpstr>Glittering (Glowing) Generalities</vt:lpstr>
      <vt:lpstr>Glittering Generalities</vt:lpstr>
      <vt:lpstr>https://www.ofa.us/climate-change-deniers/#/ </vt:lpstr>
      <vt:lpstr>What constitutes evidence or proof?</vt:lpstr>
      <vt:lpstr>What constitutes evidence or proof? </vt:lpstr>
      <vt:lpstr>Scientists and God Pew Research Center - 2016</vt:lpstr>
      <vt:lpstr>What would be proof? </vt:lpstr>
      <vt:lpstr>Slide 61</vt:lpstr>
      <vt:lpstr>Dr. Werner Gitt - Director and Professor at the German Federal Institute of Physics and Technology</vt:lpstr>
      <vt:lpstr>Bere’shiyt 1:1 &amp; Yochanan 1:1</vt:lpstr>
      <vt:lpstr>Evidence the universe had a beginning vs It is eternal or it came from nothing</vt:lpstr>
      <vt:lpstr>Slide 65</vt:lpstr>
      <vt:lpstr>Claude Hathaway  Ph.D. Engineering</vt:lpstr>
      <vt:lpstr>Evidence the universe had a beginning vs It is eternal or it came from nothing</vt:lpstr>
      <vt:lpstr>How does information (words) produce matter?</vt:lpstr>
      <vt:lpstr>‘Ivriym (Hebrews) 11:1-3</vt:lpstr>
      <vt:lpstr>Richard Dawkins calls on God when asked about full title of Origin of Species</vt:lpstr>
      <vt:lpstr>pbs.org</vt:lpstr>
      <vt:lpstr>pbs.org - Scott Aaronson, associate professor of electrical engineering and computer science at MIT.  </vt:lpstr>
      <vt:lpstr>Slide 73</vt:lpstr>
      <vt:lpstr>Slide 74</vt:lpstr>
      <vt:lpstr>The Ontological Argument or the philosophy of existence</vt:lpstr>
      <vt:lpstr>The omniscience of God and freewill cannot coexist – Most asked question – Richard Dawkins</vt:lpstr>
      <vt:lpstr>Slide 77</vt:lpstr>
      <vt:lpstr>They have to deny that evil exists</vt:lpstr>
      <vt:lpstr>The Ontological Crossroads</vt:lpstr>
      <vt:lpstr>If God exists then why is the world filled with …? God is evil because He allows suffering and death</vt:lpstr>
      <vt:lpstr>If God is good then why is the world filled with …? God is evil because He allows suffering and death</vt:lpstr>
      <vt:lpstr>Slide 82</vt:lpstr>
      <vt:lpstr>If your God is smarter than we are then why didn’t He just create everyone not to sin in the first place? Huh? Come on, tell me that Huh?</vt:lpstr>
      <vt:lpstr>If your God is smarter than we are then why didn’t He just create everyone not to sin in the first place? Huh? Come on, tell me that Huh?</vt:lpstr>
      <vt:lpstr>Man (matter) can reason and make his own moral decisions</vt:lpstr>
      <vt:lpstr>Man (matter) can reason and make his own moral decisions</vt:lpstr>
      <vt:lpstr>Evolutionist Lee Silver – Princeton Debate 2005</vt:lpstr>
      <vt:lpstr>Man (matter) can reason and make his own moral decisions</vt:lpstr>
      <vt:lpstr>“That is your interpretation of the words. Biblical words are man’s invention and mean different things to different people.”</vt:lpstr>
      <vt:lpstr>Slide 90</vt:lpstr>
      <vt:lpstr>The best way to avoid the obvious (observation/knowledge) is to make the obvious obscure and undefinable </vt:lpstr>
      <vt:lpstr>The best way to avoid the obvious (observation/knowledge) is to make the obvious obscure and undefinable</vt:lpstr>
      <vt:lpstr>The ‘God’ of the Bible orders His people to kill all the Moabites etc.</vt:lpstr>
      <vt:lpstr>The ‘God’ of the Bible orders His people to kill all the Moabites etc.</vt:lpstr>
      <vt:lpstr>If God is all good then why does He send people to hell?</vt:lpstr>
      <vt:lpstr>Christianity arose from an ancient primitive world without science</vt:lpstr>
      <vt:lpstr>Christians only believe in Christianity because they were born in a Christian country. If they were born in India they world be Hindu. </vt:lpstr>
      <vt:lpstr>Christians and religious people are hypocrites! They tell people about Jesus and go to church, but then they drink, cuss and use drugs.</vt:lpstr>
      <vt:lpstr> History is full of mother-child messiah cults, trinity godheads and resurrected gods </vt:lpstr>
      <vt:lpstr>Evolution/science has answered where we come from. Natural forces, all there is, is matter etc </vt:lpstr>
      <vt:lpstr>Steven Jay Gould – Harvard Paleontologist</vt:lpstr>
      <vt:lpstr>Darwinist Richard Lewontin – Harvard U.</vt:lpstr>
      <vt:lpstr>It is religious nonsense to believe that someone can be ‘saved’ by someone dying, much less dying 2000 years ago!</vt:lpstr>
      <vt:lpstr>Summary of God’s existence</vt:lpstr>
      <vt:lpstr>Summary of God’s existence</vt:lpstr>
      <vt:lpstr>Slide 106</vt:lpstr>
      <vt:lpstr>Slide 107</vt:lpstr>
      <vt:lpstr>What makes ‘Elohiym any different than the other 900 gods? Creation Stories – virtually all are creations from chaos and gods are part of space, matter and time</vt:lpstr>
      <vt:lpstr>Slide 109</vt:lpstr>
      <vt:lpstr>Quote examples from atheists about their life and no hope</vt:lpstr>
      <vt:lpstr>Conclusion</vt:lpstr>
      <vt:lpstr>Slide 112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Apologetics</dc:title>
  <dc:creator>Brad</dc:creator>
  <cp:lastModifiedBy>Carol Scott</cp:lastModifiedBy>
  <cp:revision>740</cp:revision>
  <dcterms:created xsi:type="dcterms:W3CDTF">2017-04-06T15:46:35Z</dcterms:created>
  <dcterms:modified xsi:type="dcterms:W3CDTF">2019-01-16T04:35:46Z</dcterms:modified>
</cp:coreProperties>
</file>